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76" r:id="rId2"/>
    <p:sldId id="275" r:id="rId3"/>
    <p:sldId id="280" r:id="rId4"/>
    <p:sldId id="282" r:id="rId5"/>
    <p:sldId id="283" r:id="rId6"/>
    <p:sldId id="281" r:id="rId7"/>
    <p:sldId id="285" r:id="rId8"/>
    <p:sldId id="287" r:id="rId9"/>
    <p:sldId id="289" r:id="rId10"/>
    <p:sldId id="290" r:id="rId11"/>
    <p:sldId id="291" r:id="rId12"/>
    <p:sldId id="294" r:id="rId13"/>
    <p:sldId id="295" r:id="rId14"/>
    <p:sldId id="296" r:id="rId15"/>
    <p:sldId id="297" r:id="rId16"/>
    <p:sldId id="29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C265CF6-4192-49C9-870A-6F12407F2EBE}"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2629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265CF6-4192-49C9-870A-6F12407F2EBE}"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115594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265CF6-4192-49C9-870A-6F12407F2EBE}"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353195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C265CF6-4192-49C9-870A-6F12407F2EBE}" type="datetimeFigureOut">
              <a:rPr lang="en-US" smtClean="0"/>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2224948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C265CF6-4192-49C9-870A-6F12407F2EBE}" type="datetimeFigureOut">
              <a:rPr lang="en-US" smtClean="0"/>
              <a:t>8/2/2022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2099435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C265CF6-4192-49C9-870A-6F12407F2EBE}" type="datetimeFigureOut">
              <a:rPr lang="en-US" smtClean="0"/>
              <a:t>8/2/2022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333817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265CF6-4192-49C9-870A-6F12407F2EBE}"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333810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65CF6-4192-49C9-870A-6F12407F2EBE}" type="datetimeFigureOut">
              <a:rPr lang="en-US" smtClean="0"/>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2866496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65CF6-4192-49C9-870A-6F12407F2EBE}" type="datetimeFigureOut">
              <a:rPr lang="en-US" smtClean="0"/>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914929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265CF6-4192-49C9-870A-6F12407F2EBE}"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3651347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265CF6-4192-49C9-870A-6F12407F2EBE}"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C7D2A-1530-4169-B36E-B352612C9E96}" type="slidenum">
              <a:rPr lang="en-US" smtClean="0"/>
              <a:t>‹#›</a:t>
            </a:fld>
            <a:endParaRPr lang="en-US"/>
          </a:p>
        </p:txBody>
      </p:sp>
    </p:spTree>
    <p:extLst>
      <p:ext uri="{BB962C8B-B14F-4D97-AF65-F5344CB8AC3E}">
        <p14:creationId xmlns:p14="http://schemas.microsoft.com/office/powerpoint/2010/main" val="3877538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C265CF6-4192-49C9-870A-6F12407F2EBE}" type="datetimeFigureOut">
              <a:rPr lang="en-US" smtClean="0"/>
              <a:t>8/2/2022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57C7D2A-1530-4169-B36E-B352612C9E96}" type="slidenum">
              <a:rPr lang="en-US" smtClean="0"/>
              <a:t>‹#›</a:t>
            </a:fld>
            <a:endParaRPr lang="en-US"/>
          </a:p>
        </p:txBody>
      </p:sp>
    </p:spTree>
    <p:extLst>
      <p:ext uri="{BB962C8B-B14F-4D97-AF65-F5344CB8AC3E}">
        <p14:creationId xmlns:p14="http://schemas.microsoft.com/office/powerpoint/2010/main" val="23901872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hi.wikipedia.org/wiki/%E0%A4%A6%E0%A4%B6%E0%A4%B0%E0%A4%A5" TargetMode="External"/><Relationship Id="rId3" Type="http://schemas.openxmlformats.org/officeDocument/2006/relationships/hyperlink" Target="https://hi.wikipedia.org/wiki/%E0%A4%B8%E0%A4%82%E0%A4%B8%E0%A5%8D%E0%A4%95%E0%A5%83%E0%A4%A4" TargetMode="External"/><Relationship Id="rId7" Type="http://schemas.openxmlformats.org/officeDocument/2006/relationships/hyperlink" Target="https://hi.wikipedia.org/wiki/%E0%A4%A6%E0%A4%BF%E0%A4%B2%E0%A5%80%E0%A4%AA" TargetMode="External"/><Relationship Id="rId2" Type="http://schemas.openxmlformats.org/officeDocument/2006/relationships/hyperlink" Target="https://hi.wikipedia.org/wiki/%E0%A4%95%E0%A4%BE%E0%A4%B2%E0%A4%BF%E0%A4%A6%E0%A4%BE%E0%A4%B8" TargetMode="External"/><Relationship Id="rId1" Type="http://schemas.openxmlformats.org/officeDocument/2006/relationships/slideLayout" Target="../slideLayouts/slideLayout1.xml"/><Relationship Id="rId6" Type="http://schemas.openxmlformats.org/officeDocument/2006/relationships/hyperlink" Target="https://hi.wikipedia.org/wiki/%E0%A4%9B%E0%A4%82%E0%A4%A6" TargetMode="External"/><Relationship Id="rId11" Type="http://schemas.openxmlformats.org/officeDocument/2006/relationships/hyperlink" Target="https://hi.wikipedia.org/wiki/%E0%A4%85%E0%A4%A4%E0%A4%BF%E0%A4%A5%E0%A4%BF" TargetMode="External"/><Relationship Id="rId5" Type="http://schemas.openxmlformats.org/officeDocument/2006/relationships/hyperlink" Target="https://hi.wikipedia.org/wiki/%E0%A4%B0%E0%A4%98%E0%A5%81" TargetMode="External"/><Relationship Id="rId10" Type="http://schemas.openxmlformats.org/officeDocument/2006/relationships/hyperlink" Target="https://hi.wikipedia.org/wiki/%E0%A4%95%E0%A5%81%E0%A4%B6" TargetMode="External"/><Relationship Id="rId4" Type="http://schemas.openxmlformats.org/officeDocument/2006/relationships/hyperlink" Target="https://hi.wikipedia.org/wiki/%E0%A4%AE%E0%A4%B9%E0%A4%BE%E0%A4%95%E0%A4%BE%E0%A4%B5%E0%A5%8D%E0%A4%AF" TargetMode="External"/><Relationship Id="rId9" Type="http://schemas.openxmlformats.org/officeDocument/2006/relationships/hyperlink" Target="https://hi.wikipedia.org/wiki/%E0%A4%B0%E0%A4%BE%E0%A4%A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95%E0%A4%B5%E0%A4%BF" TargetMode="External"/><Relationship Id="rId2" Type="http://schemas.openxmlformats.org/officeDocument/2006/relationships/hyperlink" Target="https://hi.wikipedia.org/wiki/%E0%A4%B8%E0%A4%82%E0%A4%B8%E0%A5%8D%E0%A4%95%E0%A5%83%E0%A4%A4_%E0%A4%AD%E0%A4%BE%E0%A4%B7%E0%A4%BE" TargetMode="External"/><Relationship Id="rId1" Type="http://schemas.openxmlformats.org/officeDocument/2006/relationships/slideLayout" Target="../slideLayouts/slideLayout2.xml"/><Relationship Id="rId6" Type="http://schemas.openxmlformats.org/officeDocument/2006/relationships/hyperlink" Target="https://hi.wikipedia.org/wiki/%E0%A4%AD%E0%A4%BE%E0%A4%B0%E0%A4%A4%E0%A5%80%E0%A4%AF_%E0%A4%A6%E0%A4%B0%E0%A5%8D%E0%A4%B6%E0%A4%A8" TargetMode="External"/><Relationship Id="rId5" Type="http://schemas.openxmlformats.org/officeDocument/2006/relationships/hyperlink" Target="https://hi.wikipedia.org/wiki/%E0%A4%AA%E0%A5%81%E0%A4%B0%E0%A4%BE%E0%A4%A3" TargetMode="External"/><Relationship Id="rId4" Type="http://schemas.openxmlformats.org/officeDocument/2006/relationships/hyperlink" Target="https://hi.wikipedia.org/wiki/%E0%A4%A8%E0%A4%BE%E0%A4%9F%E0%A4%95"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hi.wikipedia.org/wiki/%E0%A4%89%E0%A4%AA%E0%A4%AE%E0%A4%BE_%E0%A4%85%E0%A4%B2%E0%A4%82%E0%A4%95%E0%A4%BE%E0%A4%B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i.wikipedia.org/wiki/%E0%A4%B0%E0%A4%BE%E0%A4%AE%E0%A4%BE%E0%A4%AF%E0%A4%A3" TargetMode="External"/><Relationship Id="rId2" Type="http://schemas.openxmlformats.org/officeDocument/2006/relationships/hyperlink" Target="https://hi.wikipedia.org/wiki/%E0%A4%B5%E0%A4%BE%E0%A4%B2%E0%A5%8D%E0%A4%AE%E0%A5%80%E0%A4%95%E0%A4%BF" TargetMode="External"/><Relationship Id="rId1" Type="http://schemas.openxmlformats.org/officeDocument/2006/relationships/slideLayout" Target="../slideLayouts/slideLayout2.xml"/><Relationship Id="rId5" Type="http://schemas.openxmlformats.org/officeDocument/2006/relationships/hyperlink" Target="https://hi.wikipedia.org/wiki/%E0%A4%85%E0%A4%97%E0%A5%8D%E0%A4%A8%E0%A4%BF%E0%A4%B5%E0%A4%B0%E0%A5%8D%E0%A4%A3" TargetMode="External"/><Relationship Id="rId4" Type="http://schemas.openxmlformats.org/officeDocument/2006/relationships/hyperlink" Target="https://hi.wikipedia.org/wiki/%E0%A4%A6%E0%A4%BF%E0%A4%B2%E0%A5%80%E0%A4%AA"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hi.wikipedia.org/wiki/%E0%A4%95%E0%A5%81%E0%A4%B6" TargetMode="External"/><Relationship Id="rId3" Type="http://schemas.openxmlformats.org/officeDocument/2006/relationships/hyperlink" Target="https://hi.wikipedia.org/wiki/%E0%A4%B0%E0%A4%98%E0%A5%81" TargetMode="External"/><Relationship Id="rId7" Type="http://schemas.openxmlformats.org/officeDocument/2006/relationships/hyperlink" Target="https://hi.wikipedia.org/wiki/%E0%A4%B2%E0%A4%B5" TargetMode="External"/><Relationship Id="rId2" Type="http://schemas.openxmlformats.org/officeDocument/2006/relationships/hyperlink" Target="https://hi.wikipedia.org/wiki/%E0%A4%A6%E0%A4%BF%E0%A4%B2%E0%A5%80%E0%A4%AA" TargetMode="External"/><Relationship Id="rId1" Type="http://schemas.openxmlformats.org/officeDocument/2006/relationships/slideLayout" Target="../slideLayouts/slideLayout2.xml"/><Relationship Id="rId6" Type="http://schemas.openxmlformats.org/officeDocument/2006/relationships/hyperlink" Target="https://hi.wikipedia.org/wiki/%E0%A4%B0%E0%A4%BE%E0%A4%AE" TargetMode="External"/><Relationship Id="rId5" Type="http://schemas.openxmlformats.org/officeDocument/2006/relationships/hyperlink" Target="https://hi.wikipedia.org/wiki/%E0%A4%A6%E0%A4%B6%E0%A4%B0%E0%A4%A5" TargetMode="External"/><Relationship Id="rId4" Type="http://schemas.openxmlformats.org/officeDocument/2006/relationships/hyperlink" Target="https://hi.wikipedia.org/wiki/%E0%A4%85%E0%A4%9C" TargetMode="External"/><Relationship Id="rId9" Type="http://schemas.openxmlformats.org/officeDocument/2006/relationships/hyperlink" Target="https://hi.wikipedia.org/wiki/%E0%A4%85%E0%A4%97%E0%A5%8D%E0%A4%A8%E0%A4%BF%E0%A4%B5%E0%A4%B0%E0%A5%8D%E0%A4%A3"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hi.wikipedia.org/wiki/%E0%A4%85%E0%A4%A4%E0%A4%BF%E0%A4%A5%E0%A4%BF_(%E0%A4%85%E0%A4%AF%E0%A5%8B%E0%A4%A7%E0%A5%8D%E0%A4%AF%E0%A4%BE_%E0%A4%95%E0%A5%87_%E0%A4%B8%E0%A5%82%E0%A4%B0%E0%A5%8D%E0%A4%AF%E0%A4%B5%E0%A4%82%E0%A4%B6%E0%A5%80_%E0%A4%B0%E0%A4%BE%E0%A4%9C%E0%A4%BE)" TargetMode="External"/><Relationship Id="rId13" Type="http://schemas.openxmlformats.org/officeDocument/2006/relationships/hyperlink" Target="https://hi.wikipedia.org/wiki/%E0%A4%95%E0%A5%8D%E0%A4%B7%E0%A5%87%E0%A4%AE%E0%A4%A7%E0%A4%A8%E0%A5%8D%E0%A4%B5%E0%A4%A8_(%E0%A4%85%E0%A4%AF%E0%A5%8B%E0%A4%A7%E0%A5%8D%E0%A4%AF%E0%A4%BE_%E0%A4%95%E0%A5%87_%E0%A4%B8%E0%A5%82%E0%A4%B0%E0%A5%8D%E0%A4%AF%E0%A4%B5%E0%A4%82%E0%A4%B6%E0%A5%80_%E0%A4%B0%E0%A4%BE%E0%A4%9C%E0%A4%BE)" TargetMode="External"/><Relationship Id="rId18" Type="http://schemas.openxmlformats.org/officeDocument/2006/relationships/hyperlink" Target="https://hi.wikipedia.org/wiki/%E0%A4%85%E0%A4%97%E0%A5%8D%E0%A4%A8%E0%A4%BF%E0%A4%B5%E0%A4%B0%E0%A5%8D%E0%A4%A3_(%E0%A4%85%E0%A4%AF%E0%A5%8B%E0%A4%A7%E0%A5%8D%E0%A4%AF%E0%A4%BE_%E0%A4%95%E0%A5%87_%E0%A4%B8%E0%A5%82%E0%A4%B0%E0%A5%8D%E0%A4%AF%E0%A4%B5%E0%A4%82%E0%A4%B6%E0%A5%80_%E0%A4%B0%E0%A4%BE%E0%A4%9C%E0%A4%BE)" TargetMode="External"/><Relationship Id="rId3" Type="http://schemas.openxmlformats.org/officeDocument/2006/relationships/hyperlink" Target="https://hi.wikipedia.org/wiki/%E0%A4%B0%E0%A4%98%E0%A5%81" TargetMode="External"/><Relationship Id="rId7" Type="http://schemas.openxmlformats.org/officeDocument/2006/relationships/hyperlink" Target="https://hi.wikipedia.org/wiki/%E0%A4%95%E0%A5%81%E0%A4%B6" TargetMode="External"/><Relationship Id="rId12" Type="http://schemas.openxmlformats.org/officeDocument/2006/relationships/hyperlink" Target="https://hi.wikipedia.org/wiki/%E0%A4%AA%E0%A5%81%E0%A4%A3%E0%A5%8D%E0%A4%A1%E0%A4%B0%E0%A5%80%E0%A4%95_(%E0%A4%85%E0%A4%AF%E0%A5%8B%E0%A4%A7%E0%A5%8D%E0%A4%AF%E0%A4%BE_%E0%A4%95%E0%A5%87_%E0%A4%B8%E0%A5%82%E0%A4%B0%E0%A5%8D%E0%A4%AF%E0%A4%B5%E0%A4%82%E0%A4%B6%E0%A5%80_%E0%A4%B0%E0%A4%BE%E0%A4%9C%E0%A4%BE)" TargetMode="External"/><Relationship Id="rId17" Type="http://schemas.openxmlformats.org/officeDocument/2006/relationships/hyperlink" Target="https://hi.wikipedia.org/wiki/%E0%A4%B8%E0%A5%81%E0%A4%A6%E0%A4%B0%E0%A5%8D%E0%A4%B6%E0%A4%A8_(%E0%A4%85%E0%A4%AF%E0%A5%8B%E0%A4%A7%E0%A5%8D%E0%A4%AF%E0%A4%BE_%E0%A4%95%E0%A5%87_%E0%A4%B8%E0%A5%82%E0%A4%B0%E0%A5%8D%E0%A4%AF%E0%A4%B5%E0%A4%82%E0%A4%B6%E0%A5%80_%E0%A4%B0%E0%A4%BE%E0%A4%9C%E0%A4%BE)" TargetMode="External"/><Relationship Id="rId2" Type="http://schemas.openxmlformats.org/officeDocument/2006/relationships/hyperlink" Target="https://hi.wikipedia.org/wiki/%E0%A4%A6%E0%A4%BF%E0%A4%B2%E0%A5%80%E0%A4%AA_%E0%A5%A7" TargetMode="External"/><Relationship Id="rId16" Type="http://schemas.openxmlformats.org/officeDocument/2006/relationships/hyperlink" Target="https://hi.wikipedia.org/wiki/%E0%A4%AA%E0%A4%BE%E0%A4%B0%E0%A4%BF%E0%A4%AA%E0%A4%BE%E0%A4%A4%E0%A5%8D%E0%A4%B0_(%E0%A4%85%E0%A4%AF%E0%A5%8B%E0%A4%A7%E0%A5%8D%E0%A4%AF%E0%A4%BE_%E0%A4%95%E0%A5%87_%E0%A4%B8%E0%A5%82%E0%A4%B0%E0%A5%8D%E0%A4%AF%E0%A4%B5%E0%A4%82%E0%A4%B6%E0%A5%80_%E0%A4%B0%E0%A4%BE%E0%A4%9C%E0%A4%BE)" TargetMode="External"/><Relationship Id="rId1" Type="http://schemas.openxmlformats.org/officeDocument/2006/relationships/slideLayout" Target="../slideLayouts/slideLayout2.xml"/><Relationship Id="rId6" Type="http://schemas.openxmlformats.org/officeDocument/2006/relationships/hyperlink" Target="https://hi.wikipedia.org/wiki/%E0%A4%B0%E0%A4%BE%E0%A4%AE" TargetMode="External"/><Relationship Id="rId11" Type="http://schemas.openxmlformats.org/officeDocument/2006/relationships/hyperlink" Target="https://hi.wikipedia.org/wiki/%E0%A4%A8%E0%A4%AD%E0%A4%B8_(%E0%A4%85%E0%A4%AF%E0%A5%8B%E0%A4%A7%E0%A5%8D%E0%A4%AF%E0%A4%BE_%E0%A4%95%E0%A5%87_%E0%A4%B8%E0%A5%82%E0%A4%B0%E0%A5%8D%E0%A4%AF%E0%A4%B5%E0%A4%82%E0%A4%B6%E0%A5%80_%E0%A4%B0%E0%A4%BE%E0%A4%9C%E0%A4%BE)" TargetMode="External"/><Relationship Id="rId5" Type="http://schemas.openxmlformats.org/officeDocument/2006/relationships/hyperlink" Target="https://hi.wikipedia.org/wiki/%E0%A4%A6%E0%A4%B6%E0%A4%B0%E0%A4%A5" TargetMode="External"/><Relationship Id="rId15" Type="http://schemas.openxmlformats.org/officeDocument/2006/relationships/hyperlink" Target="https://hi.wikipedia.org/wiki/%E0%A4%85%E0%A4%B9%E0%A5%80%E0%A4%A8%E0%A4%97%E0%A5%81_(%E0%A4%85%E0%A4%AF%E0%A5%8B%E0%A4%A7%E0%A5%8D%E0%A4%AF%E0%A4%BE_%E0%A4%95%E0%A5%87_%E0%A4%B8%E0%A5%82%E0%A4%B0%E0%A5%8D%E0%A4%AF%E0%A4%B5%E0%A4%82%E0%A4%B6%E0%A5%80_%E0%A4%B0%E0%A4%BE%E0%A4%9C%E0%A4%BE)" TargetMode="External"/><Relationship Id="rId10" Type="http://schemas.openxmlformats.org/officeDocument/2006/relationships/hyperlink" Target="https://hi.wikipedia.org/wiki/%E0%A4%A8%E0%A4%B2_(%E0%A4%85%E0%A4%AF%E0%A5%8B%E0%A4%A7%E0%A5%8D%E0%A4%AF%E0%A4%BE_%E0%A4%95%E0%A5%87_%E0%A4%B8%E0%A5%82%E0%A4%B0%E0%A5%8D%E0%A4%AF%E0%A4%B5%E0%A4%82%E0%A4%B6%E0%A5%80_%E0%A4%B0%E0%A4%BE%E0%A4%9C%E0%A4%BE)" TargetMode="External"/><Relationship Id="rId4" Type="http://schemas.openxmlformats.org/officeDocument/2006/relationships/hyperlink" Target="https://hi.wikipedia.org/wiki/%E0%A4%85%E0%A4%9C" TargetMode="External"/><Relationship Id="rId9" Type="http://schemas.openxmlformats.org/officeDocument/2006/relationships/hyperlink" Target="https://hi.wikipedia.org/wiki/%E0%A4%A8%E0%A4%BF%E0%A4%B7%E0%A4%A7" TargetMode="External"/><Relationship Id="rId14" Type="http://schemas.openxmlformats.org/officeDocument/2006/relationships/hyperlink" Target="https://hi.wikipedia.org/wiki/%E0%A4%A6%E0%A5%87%E0%A4%B5%E0%A4%BE%E0%A4%A8%E0%A5%80%E0%A4%95_(%E0%A4%85%E0%A4%AF%E0%A5%8B%E0%A4%A7%E0%A5%8D%E0%A4%AF%E0%A4%BE_%E0%A4%95%E0%A5%87_%E0%A4%B8%E0%A5%82%E0%A4%B0%E0%A5%8D%E0%A4%AF%E0%A4%B5%E0%A4%82%E0%A4%B6%E0%A5%80_%E0%A4%B0%E0%A4%BE%E0%A4%9C%E0%A4%B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hi.wikipedia.org/wiki/%E0%A4%B0%E0%A4%BE%E0%A4%9C%E0%A4%A7%E0%A4%B0%E0%A5%8D%E0%A4%AE" TargetMode="External"/><Relationship Id="rId2" Type="http://schemas.openxmlformats.org/officeDocument/2006/relationships/hyperlink" Target="https://hi.wikipedia.org/wiki/%E0%A4%B0%E0%A4%BE%E0%A4%9C%E0%A4%BE" TargetMode="External"/><Relationship Id="rId1" Type="http://schemas.openxmlformats.org/officeDocument/2006/relationships/slideLayout" Target="../slideLayouts/slideLayout2.xml"/><Relationship Id="rId4" Type="http://schemas.openxmlformats.org/officeDocument/2006/relationships/hyperlink" Target="https://hi.wikipedia.org/wiki/%E0%A4%B8%E0%A5%82%E0%A4%B0%E0%A5%8D%E0%A4%AF%E0%A4%B5%E0%A4%82%E0%A4%B6"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i.wikipedia.org/wiki/%E0%A4%AF%E0%A5%8B%E0%A4%97" TargetMode="External"/><Relationship Id="rId2" Type="http://schemas.openxmlformats.org/officeDocument/2006/relationships/hyperlink" Target="https://hi.wikipedia.org/wiki/%E0%A4%B5%E0%A4%BF%E0%A4%B5%E0%A4%BE%E0%A4%B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i.wikipedia.org/wiki/%E0%A4%B8%E0%A5%81%E0%A4%A6%E0%A4%95%E0%A5%8D%E0%A4%B7%E0%A4%BF%E0%A4%A3%E0%A4%BE" TargetMode="External"/><Relationship Id="rId2" Type="http://schemas.openxmlformats.org/officeDocument/2006/relationships/hyperlink" Target="https://hi.wikipedia.org/wiki/%E0%A4%A6%E0%A4%BF%E0%A4%B2%E0%A5%80%E0%A4%AA_(%E0%A4%85%E0%A4%AF%E0%A5%8B%E0%A4%A7%E0%A5%8D%E0%A4%AF%E0%A4%BE_%E0%A4%95%E0%A5%87_%E0%A4%B8%E0%A5%82%E0%A4%B0%E0%A5%8D%E0%A4%AF%E0%A4%B5%E0%A4%82%E0%A4%B6%E0%A5%80_%E0%A4%B0%E0%A4%BE%E0%A4%9C%E0%A4%BE)" TargetMode="External"/><Relationship Id="rId1" Type="http://schemas.openxmlformats.org/officeDocument/2006/relationships/slideLayout" Target="../slideLayouts/slideLayout2.xml"/><Relationship Id="rId5" Type="http://schemas.openxmlformats.org/officeDocument/2006/relationships/hyperlink" Target="https://hi.wikipedia.org/wiki/%E0%A4%B6%E0%A5%87%E0%A4%B0" TargetMode="External"/><Relationship Id="rId4" Type="http://schemas.openxmlformats.org/officeDocument/2006/relationships/hyperlink" Target="https://hi.wikipedia.org/wiki/%E0%A4%A8%E0%A4%A8%E0%A5%8D%E0%A4%A6%E0%A4%BF%E0%A4%A8%E0%A5%80_(%E0%A4%AC%E0%A4%B9%E0%A5%81%E0%A4%B5%E0%A4%BF%E0%A4%95%E0%A4%B2%E0%A5%8D%E0%A4%AA%E0%A5%8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hi.wikipedia.org/wiki/%E0%A4%87%E0%A4%A8%E0%A5%8D%E0%A4%A6%E0%A5%8D%E0%A4%B0" TargetMode="External"/><Relationship Id="rId2" Type="http://schemas.openxmlformats.org/officeDocument/2006/relationships/hyperlink" Target="https://hi.wikipedia.org/wiki/%E0%A4%85%E0%A4%B6%E0%A5%8D%E0%A4%B5%E0%A4%AE%E0%A5%87%E0%A4%A7_%E0%A4%AF%E0%A4%9C%E0%A5%8D%E0%A4%9E" TargetMode="External"/><Relationship Id="rId1" Type="http://schemas.openxmlformats.org/officeDocument/2006/relationships/slideLayout" Target="../slideLayouts/slideLayout2.xml"/><Relationship Id="rId6" Type="http://schemas.openxmlformats.org/officeDocument/2006/relationships/hyperlink" Target="https://hi.wikipedia.org/wiki/%E0%A4%85%E0%A4%9C" TargetMode="External"/><Relationship Id="rId5" Type="http://schemas.openxmlformats.org/officeDocument/2006/relationships/hyperlink" Target="https://hi.wikipedia.org/wiki/%E0%A4%95%E0%A5%81%E0%A4%AC%E0%A5%87%E0%A4%B0" TargetMode="External"/><Relationship Id="rId4" Type="http://schemas.openxmlformats.org/officeDocument/2006/relationships/hyperlink" Target="https://hi.wikipedia.org/w/index.php?title=%E0%A4%95%E0%A5%8C%E0%A4%A4%E0%A5%8D%E0%A4%B8&amp;action=edit&amp;redlink=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hi.wikipedia.org/wiki/%E0%A4%AA%E0%A4%82%E0%A4%9A%E0%A4%B5%E0%A4%9F%E0%A5%80" TargetMode="External"/><Relationship Id="rId2" Type="http://schemas.openxmlformats.org/officeDocument/2006/relationships/hyperlink" Target="https://hi.wikipedia.org/wiki/%E0%A4%A6%E0%A4%A3%E0%A5%8D%E0%A4%A1%E0%A4%95%E0%A4%BE%E0%A4%B0%E0%A4%A3%E0%A5%8D%E0%A4%AF" TargetMode="External"/><Relationship Id="rId1" Type="http://schemas.openxmlformats.org/officeDocument/2006/relationships/slideLayout" Target="../slideLayouts/slideLayout2.xml"/><Relationship Id="rId4" Type="http://schemas.openxmlformats.org/officeDocument/2006/relationships/hyperlink" Target="https://hi.wikipedia.org/wiki/%E0%A4%95%E0%A5%81%E0%A4%B6"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hi.wikipedia.org/w/index.php?title=%E0%A4%95%E0%A5%8D%E0%A4%B7%E0%A4%AF&amp;action=edit&amp;redlink=1" TargetMode="External"/><Relationship Id="rId2" Type="http://schemas.openxmlformats.org/officeDocument/2006/relationships/hyperlink" Target="https://hi.wikipedia.org/wiki/%E0%A4%85%E0%A4%97%E0%A5%8D%E0%A4%A8%E0%A4%BF%E0%A4%B5%E0%A4%B0%E0%A5%8D%E0%A4%A3"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hi.wikipedia.org/wiki/%E0%A4%85%E0%A4%A8%E0%A5%81%E0%A4%B7%E0%A5%8D%E0%A4%9F%E0%A5%81%E0%A4%AA_%E0%A4%9B%E0%A4%82%E0%A4%A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6882"/>
            <a:ext cx="9144001" cy="6801118"/>
          </a:xfrm>
        </p:spPr>
        <p:txBody>
          <a:bodyPr>
            <a:normAutofit/>
          </a:bodyPr>
          <a:lstStyle/>
          <a:p>
            <a:pPr algn="ctr"/>
            <a:r>
              <a:rPr lang="hi-IN" sz="7200" b="1" i="1" dirty="0">
                <a:solidFill>
                  <a:schemeClr val="tx1"/>
                </a:solidFill>
              </a:rPr>
              <a:t>संस्कृत </a:t>
            </a:r>
            <a:r>
              <a:rPr lang="hi-IN" sz="7200" b="1" i="1" dirty="0" smtClean="0">
                <a:solidFill>
                  <a:schemeClr val="tx1"/>
                </a:solidFill>
              </a:rPr>
              <a:t>विभाग</a:t>
            </a:r>
            <a:br>
              <a:rPr lang="hi-IN" sz="7200" b="1" i="1" dirty="0" smtClean="0">
                <a:solidFill>
                  <a:schemeClr val="tx1"/>
                </a:solidFill>
              </a:rPr>
            </a:br>
            <a:r>
              <a:rPr lang="hi-IN" sz="7200" b="1" i="1" dirty="0" smtClean="0">
                <a:solidFill>
                  <a:schemeClr val="tx1"/>
                </a:solidFill>
              </a:rPr>
              <a:t>राजकीय महाविद्यालय </a:t>
            </a:r>
            <a:br>
              <a:rPr lang="hi-IN" sz="7200" b="1" i="1" dirty="0" smtClean="0">
                <a:solidFill>
                  <a:schemeClr val="tx1"/>
                </a:solidFill>
              </a:rPr>
            </a:br>
            <a:r>
              <a:rPr lang="hi-IN" sz="7200" b="1" i="1" dirty="0" smtClean="0">
                <a:solidFill>
                  <a:schemeClr val="tx1"/>
                </a:solidFill>
              </a:rPr>
              <a:t>पौंटा साहिब</a:t>
            </a:r>
            <a:br>
              <a:rPr lang="hi-IN" sz="7200" b="1" i="1" dirty="0" smtClean="0">
                <a:solidFill>
                  <a:schemeClr val="tx1"/>
                </a:solidFill>
              </a:rPr>
            </a:br>
            <a:r>
              <a:rPr lang="hi-IN" sz="7200" b="1" i="1" dirty="0" smtClean="0">
                <a:solidFill>
                  <a:schemeClr val="tx1"/>
                </a:solidFill>
              </a:rPr>
              <a:t> </a:t>
            </a:r>
            <a:r>
              <a:rPr lang="hi-IN" sz="7200" b="1" i="1" dirty="0" smtClean="0"/>
              <a:t/>
            </a:r>
            <a:br>
              <a:rPr lang="hi-IN" sz="7200" b="1" i="1" dirty="0" smtClean="0"/>
            </a:br>
            <a:r>
              <a:rPr lang="hi-IN" sz="7200" b="1" i="1" dirty="0"/>
              <a:t>विभागाध्यक्षा</a:t>
            </a:r>
            <a:r>
              <a:rPr lang="hi-IN" sz="7200" b="1" i="1" dirty="0" smtClean="0"/>
              <a:t/>
            </a:r>
            <a:br>
              <a:rPr lang="hi-IN" sz="7200" b="1" i="1" dirty="0" smtClean="0"/>
            </a:br>
            <a:r>
              <a:rPr lang="hi-IN" sz="7200" b="1" i="1" dirty="0" smtClean="0"/>
              <a:t>डॉ</a:t>
            </a:r>
            <a:r>
              <a:rPr lang="en-US" sz="7200" b="1" i="1" dirty="0" smtClean="0"/>
              <a:t>0 </a:t>
            </a:r>
            <a:r>
              <a:rPr lang="hi-IN" sz="7200" b="1" i="1" dirty="0" smtClean="0"/>
              <a:t>उषा जोशी शर्मा</a:t>
            </a:r>
            <a:endParaRPr lang="en-IN" sz="7200" dirty="0"/>
          </a:p>
        </p:txBody>
      </p:sp>
    </p:spTree>
    <p:extLst>
      <p:ext uri="{BB962C8B-B14F-4D97-AF65-F5344CB8AC3E}">
        <p14:creationId xmlns:p14="http://schemas.microsoft.com/office/powerpoint/2010/main" val="192593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320800"/>
          </a:xfrm>
        </p:spPr>
        <p:txBody>
          <a:bodyPr>
            <a:normAutofit/>
          </a:bodyPr>
          <a:lstStyle/>
          <a:p>
            <a:pPr algn="ctr"/>
            <a:r>
              <a:rPr lang="en-US" sz="6000" b="1" i="1" dirty="0" smtClean="0">
                <a:solidFill>
                  <a:schemeClr val="tx1"/>
                </a:solidFill>
              </a:rPr>
              <a:t> </a:t>
            </a:r>
            <a:endParaRPr lang="en-IN" sz="6000" b="1" i="1" dirty="0">
              <a:solidFill>
                <a:schemeClr val="tx1"/>
              </a:solidFill>
            </a:endParaRPr>
          </a:p>
        </p:txBody>
      </p:sp>
      <p:sp>
        <p:nvSpPr>
          <p:cNvPr id="3" name="Content Placeholder 2"/>
          <p:cNvSpPr>
            <a:spLocks noGrp="1"/>
          </p:cNvSpPr>
          <p:nvPr>
            <p:ph idx="1"/>
          </p:nvPr>
        </p:nvSpPr>
        <p:spPr>
          <a:xfrm>
            <a:off x="-76200" y="207992"/>
            <a:ext cx="9220200" cy="6421408"/>
          </a:xfrm>
        </p:spPr>
        <p:txBody>
          <a:bodyPr>
            <a:normAutofit/>
          </a:bodyPr>
          <a:lstStyle/>
          <a:p>
            <a:pPr marL="0" indent="0" algn="ctr">
              <a:lnSpc>
                <a:spcPct val="200000"/>
              </a:lnSpc>
              <a:buNone/>
            </a:pPr>
            <a:r>
              <a:rPr lang="hi-IN" sz="4000" b="1" dirty="0" smtClean="0">
                <a:effectLst>
                  <a:outerShdw blurRad="38100" dist="38100" dir="2700000" algn="tl">
                    <a:srgbClr val="000000">
                      <a:alpha val="43137"/>
                    </a:srgbClr>
                  </a:outerShdw>
                </a:effectLst>
              </a:rPr>
              <a:t>बी०ए० प्रथम वर्ष </a:t>
            </a:r>
          </a:p>
          <a:p>
            <a:pPr marL="0" indent="0" algn="ctr">
              <a:lnSpc>
                <a:spcPct val="200000"/>
              </a:lnSpc>
              <a:buNone/>
            </a:pPr>
            <a:r>
              <a:rPr lang="en-US" sz="4000" b="1" dirty="0" smtClean="0">
                <a:effectLst>
                  <a:outerShdw blurRad="38100" dist="38100" dir="2700000" algn="tl">
                    <a:srgbClr val="000000">
                      <a:alpha val="43137"/>
                    </a:srgbClr>
                  </a:outerShdw>
                </a:effectLst>
              </a:rPr>
              <a:t>DSC-1A</a:t>
            </a:r>
          </a:p>
          <a:p>
            <a:pPr marL="0" indent="0" algn="ctr">
              <a:lnSpc>
                <a:spcPct val="200000"/>
              </a:lnSpc>
              <a:buNone/>
            </a:pPr>
            <a:r>
              <a:rPr lang="en-US" sz="4000" b="1" dirty="0" smtClean="0">
                <a:effectLst>
                  <a:outerShdw blurRad="38100" dist="38100" dir="2700000" algn="tl">
                    <a:srgbClr val="000000">
                      <a:alpha val="43137"/>
                    </a:srgbClr>
                  </a:outerShdw>
                </a:effectLst>
              </a:rPr>
              <a:t>SKT- DSC- 101</a:t>
            </a:r>
            <a:endParaRPr lang="hi-IN" sz="2800" b="1" dirty="0" smtClean="0">
              <a:effectLst>
                <a:outerShdw blurRad="38100" dist="38100" dir="2700000" algn="tl">
                  <a:srgbClr val="000000">
                    <a:alpha val="43137"/>
                  </a:srgbClr>
                </a:outerShdw>
              </a:effectLst>
            </a:endParaRPr>
          </a:p>
          <a:p>
            <a:pPr marL="0" indent="0" algn="ctr">
              <a:lnSpc>
                <a:spcPct val="200000"/>
              </a:lnSpc>
              <a:buNone/>
            </a:pPr>
            <a:r>
              <a:rPr lang="hi-IN" sz="4800" b="1" dirty="0" smtClean="0">
                <a:solidFill>
                  <a:srgbClr val="C00000"/>
                </a:solidFill>
              </a:rPr>
              <a:t>संस्कृत काव्य</a:t>
            </a:r>
          </a:p>
          <a:p>
            <a:pPr marL="0" indent="0">
              <a:buNone/>
            </a:pPr>
            <a:endParaRPr lang="en-IN" dirty="0"/>
          </a:p>
        </p:txBody>
      </p:sp>
    </p:spTree>
    <p:extLst>
      <p:ext uri="{BB962C8B-B14F-4D97-AF65-F5344CB8AC3E}">
        <p14:creationId xmlns:p14="http://schemas.microsoft.com/office/powerpoint/2010/main" val="4233447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381000" y="152400"/>
            <a:ext cx="7162800" cy="987551"/>
          </a:xfrm>
        </p:spPr>
        <p:txBody>
          <a:bodyPr>
            <a:normAutofit/>
          </a:bodyPr>
          <a:lstStyle/>
          <a:p>
            <a:r>
              <a:rPr lang="hi-IN" sz="3600" b="1" dirty="0" smtClean="0"/>
              <a:t>रघुवंशम्</a:t>
            </a:r>
            <a:endParaRPr lang="en-IN" sz="3600" b="1" dirty="0"/>
          </a:p>
        </p:txBody>
      </p:sp>
      <p:sp>
        <p:nvSpPr>
          <p:cNvPr id="3" name="Subtitle 2"/>
          <p:cNvSpPr>
            <a:spLocks noGrp="1"/>
          </p:cNvSpPr>
          <p:nvPr>
            <p:ph type="subTitle" idx="1"/>
          </p:nvPr>
        </p:nvSpPr>
        <p:spPr>
          <a:xfrm>
            <a:off x="1219200" y="1295400"/>
            <a:ext cx="6876288" cy="3145536"/>
          </a:xfrm>
        </p:spPr>
        <p:txBody>
          <a:bodyPr>
            <a:normAutofit fontScale="47500" lnSpcReduction="20000"/>
          </a:bodyPr>
          <a:lstStyle/>
          <a:p>
            <a:endParaRPr lang="hi-IN" dirty="0"/>
          </a:p>
          <a:p>
            <a:pPr algn="just"/>
            <a:r>
              <a:rPr lang="hi-IN" sz="5100" b="1" dirty="0"/>
              <a:t>रघुवंशम्</a:t>
            </a:r>
            <a:r>
              <a:rPr lang="hi-IN" sz="5100" dirty="0"/>
              <a:t> </a:t>
            </a:r>
            <a:r>
              <a:rPr lang="hi-IN" sz="5100" dirty="0">
                <a:hlinkClick r:id="rId2" tooltip="कालिदास"/>
              </a:rPr>
              <a:t>कालिदास</a:t>
            </a:r>
            <a:r>
              <a:rPr lang="hi-IN" sz="5100" dirty="0"/>
              <a:t> द्वारा रचित </a:t>
            </a:r>
            <a:r>
              <a:rPr lang="hi-IN" sz="5100" dirty="0">
                <a:hlinkClick r:id="rId3" tooltip="संस्कृत"/>
              </a:rPr>
              <a:t>संस्कृत</a:t>
            </a:r>
            <a:r>
              <a:rPr lang="hi-IN" sz="5100" dirty="0"/>
              <a:t> </a:t>
            </a:r>
            <a:r>
              <a:rPr lang="hi-IN" sz="5100" dirty="0">
                <a:hlinkClick r:id="rId4" tooltip="महाकाव्य"/>
              </a:rPr>
              <a:t>महाकाव्य</a:t>
            </a:r>
            <a:r>
              <a:rPr lang="hi-IN" sz="5100" dirty="0"/>
              <a:t> है। इस महाकाव्य में उन्नीस सर्गों में </a:t>
            </a:r>
            <a:r>
              <a:rPr lang="hi-IN" sz="5100" dirty="0">
                <a:hlinkClick r:id="rId5" tooltip="रघु"/>
              </a:rPr>
              <a:t>रघु</a:t>
            </a:r>
            <a:r>
              <a:rPr lang="hi-IN" sz="5100" dirty="0"/>
              <a:t> के कुल में उत्पन्न २९ राजाओं का इक्कीस प्रकार के </a:t>
            </a:r>
            <a:r>
              <a:rPr lang="hi-IN" sz="5100" dirty="0">
                <a:hlinkClick r:id="rId6" tooltip="छंद"/>
              </a:rPr>
              <a:t>छन्दों</a:t>
            </a:r>
            <a:r>
              <a:rPr lang="hi-IN" sz="5100" dirty="0"/>
              <a:t> का प्रयोग करते हुए वर्णन किया गया है। </a:t>
            </a:r>
            <a:endParaRPr lang="hi-IN" sz="5100" dirty="0" smtClean="0"/>
          </a:p>
          <a:p>
            <a:pPr algn="just"/>
            <a:r>
              <a:rPr lang="hi-IN" sz="5100" dirty="0" smtClean="0"/>
              <a:t>इसमें</a:t>
            </a:r>
            <a:r>
              <a:rPr lang="hi-IN" sz="5100" dirty="0"/>
              <a:t> </a:t>
            </a:r>
            <a:r>
              <a:rPr lang="hi-IN" sz="5100" dirty="0">
                <a:hlinkClick r:id="rId7" tooltip="दिलीप"/>
              </a:rPr>
              <a:t>दिलीप</a:t>
            </a:r>
            <a:r>
              <a:rPr lang="hi-IN" sz="5100" dirty="0"/>
              <a:t>, </a:t>
            </a:r>
            <a:r>
              <a:rPr lang="hi-IN" sz="5100" dirty="0">
                <a:hlinkClick r:id="rId5" tooltip="रघु"/>
              </a:rPr>
              <a:t>रघु</a:t>
            </a:r>
            <a:r>
              <a:rPr lang="hi-IN" sz="5100" dirty="0"/>
              <a:t>, </a:t>
            </a:r>
            <a:r>
              <a:rPr lang="hi-IN" sz="5100" dirty="0">
                <a:hlinkClick r:id="rId8" tooltip="दशरथ"/>
              </a:rPr>
              <a:t>दशरथ</a:t>
            </a:r>
            <a:r>
              <a:rPr lang="hi-IN" sz="5100" dirty="0"/>
              <a:t>, </a:t>
            </a:r>
            <a:r>
              <a:rPr lang="hi-IN" sz="5100" dirty="0">
                <a:hlinkClick r:id="rId9" tooltip="राम"/>
              </a:rPr>
              <a:t>राम</a:t>
            </a:r>
            <a:r>
              <a:rPr lang="hi-IN" sz="5100" dirty="0"/>
              <a:t>, </a:t>
            </a:r>
            <a:r>
              <a:rPr lang="hi-IN" sz="5100" dirty="0">
                <a:hlinkClick r:id="rId10" tooltip="कुश"/>
              </a:rPr>
              <a:t>कुश</a:t>
            </a:r>
            <a:r>
              <a:rPr lang="hi-IN" sz="5100" dirty="0"/>
              <a:t> और </a:t>
            </a:r>
            <a:r>
              <a:rPr lang="hi-IN" sz="5100" dirty="0">
                <a:hlinkClick r:id="rId11" tooltip="अतिथि"/>
              </a:rPr>
              <a:t>अतिथि</a:t>
            </a:r>
            <a:r>
              <a:rPr lang="hi-IN" sz="5100" dirty="0"/>
              <a:t> का विशेष वर्णन किया गया है। </a:t>
            </a:r>
            <a:endParaRPr lang="en-US" sz="5100" dirty="0" smtClean="0"/>
          </a:p>
          <a:p>
            <a:pPr algn="just"/>
            <a:r>
              <a:rPr lang="hi-IN" sz="5100" dirty="0" smtClean="0"/>
              <a:t>वे </a:t>
            </a:r>
            <a:r>
              <a:rPr lang="hi-IN" sz="5100" dirty="0"/>
              <a:t>सभी समाज में आदर्श स्थापित करने में सफल हुए। </a:t>
            </a:r>
            <a:r>
              <a:rPr lang="hi-IN" sz="5100" dirty="0">
                <a:hlinkClick r:id="rId9" tooltip="राम"/>
              </a:rPr>
              <a:t>राम</a:t>
            </a:r>
            <a:r>
              <a:rPr lang="hi-IN" sz="5100" dirty="0"/>
              <a:t> का इसमें विशद वर्णन किया गया है। उन्नीस में से छः सर्ग उनसे ही संबन्धित हैं।</a:t>
            </a:r>
          </a:p>
          <a:p>
            <a:pPr algn="just"/>
            <a:endParaRPr lang="en-IN" sz="5100" dirty="0"/>
          </a:p>
        </p:txBody>
      </p:sp>
    </p:spTree>
    <p:extLst>
      <p:ext uri="{BB962C8B-B14F-4D97-AF65-F5344CB8AC3E}">
        <p14:creationId xmlns:p14="http://schemas.microsoft.com/office/powerpoint/2010/main" val="218176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1630"/>
            <a:ext cx="6952060" cy="1527810"/>
          </a:xfrm>
        </p:spPr>
        <p:txBody>
          <a:bodyPr/>
          <a:lstStyle/>
          <a:p>
            <a:r>
              <a:rPr lang="hi-IN" b="1" dirty="0"/>
              <a:t>रघुवंशम् </a:t>
            </a:r>
            <a:r>
              <a:rPr lang="hi-IN" b="1" dirty="0" smtClean="0"/>
              <a:t>के रचनाकार कालिदास</a:t>
            </a:r>
            <a:endParaRPr lang="en-IN" b="1" dirty="0"/>
          </a:p>
        </p:txBody>
      </p:sp>
      <p:sp>
        <p:nvSpPr>
          <p:cNvPr id="3" name="Content Placeholder 2"/>
          <p:cNvSpPr>
            <a:spLocks noGrp="1"/>
          </p:cNvSpPr>
          <p:nvPr>
            <p:ph idx="1"/>
          </p:nvPr>
        </p:nvSpPr>
        <p:spPr>
          <a:xfrm>
            <a:off x="1447801" y="1371600"/>
            <a:ext cx="6781800" cy="3919067"/>
          </a:xfrm>
        </p:spPr>
        <p:txBody>
          <a:bodyPr>
            <a:noAutofit/>
          </a:bodyPr>
          <a:lstStyle/>
          <a:p>
            <a:pPr algn="just"/>
            <a:r>
              <a:rPr lang="hi-IN" sz="2400" b="1" dirty="0"/>
              <a:t>कालिदास</a:t>
            </a:r>
            <a:r>
              <a:rPr lang="hi-IN" sz="2400" dirty="0"/>
              <a:t> तीसरी-चौथी शताब्दी में गुप्त साम्राज्य के </a:t>
            </a:r>
            <a:r>
              <a:rPr lang="hi-IN" sz="2400" dirty="0">
                <a:hlinkClick r:id="rId2" tooltip="संस्कृत भाषा"/>
              </a:rPr>
              <a:t>संस्कृत</a:t>
            </a:r>
            <a:r>
              <a:rPr lang="hi-IN" sz="2400" dirty="0"/>
              <a:t> भाषा के महान </a:t>
            </a:r>
            <a:r>
              <a:rPr lang="hi-IN" sz="2400" dirty="0">
                <a:hlinkClick r:id="rId3" tooltip="कवि"/>
              </a:rPr>
              <a:t>कवि</a:t>
            </a:r>
            <a:r>
              <a:rPr lang="hi-IN" sz="2400" dirty="0"/>
              <a:t> और </a:t>
            </a:r>
            <a:r>
              <a:rPr lang="hi-IN" sz="2400" dirty="0">
                <a:hlinkClick r:id="rId4" tooltip="नाटक"/>
              </a:rPr>
              <a:t>नाटककार</a:t>
            </a:r>
            <a:r>
              <a:rPr lang="hi-IN" sz="2400" dirty="0"/>
              <a:t> थे।</a:t>
            </a:r>
            <a:endParaRPr lang="hi-IN" sz="2400" baseline="30000" dirty="0"/>
          </a:p>
          <a:p>
            <a:pPr algn="just"/>
            <a:r>
              <a:rPr lang="hi-IN" sz="2400" dirty="0"/>
              <a:t> उन्होंने भारत की </a:t>
            </a:r>
            <a:r>
              <a:rPr lang="hi-IN" sz="2400" dirty="0">
                <a:hlinkClick r:id="rId5" tooltip="पुराण"/>
              </a:rPr>
              <a:t>पौराणिक कथाओं</a:t>
            </a:r>
            <a:r>
              <a:rPr lang="hi-IN" sz="2400" dirty="0"/>
              <a:t> और </a:t>
            </a:r>
            <a:r>
              <a:rPr lang="hi-IN" sz="2400" dirty="0">
                <a:hlinkClick r:id="rId6" tooltip="भारतीय दर्शन"/>
              </a:rPr>
              <a:t>दर्शन</a:t>
            </a:r>
            <a:r>
              <a:rPr lang="hi-IN" sz="2400" dirty="0"/>
              <a:t> को आधार बनाकर रचनाएँ की और उनकी रचनाओं में भारतीय जीवन और दर्शन के विविध रूप और मूल तत्त्व निरूपित हैं। </a:t>
            </a:r>
          </a:p>
          <a:p>
            <a:pPr algn="just"/>
            <a:r>
              <a:rPr lang="hi-IN" sz="2400" dirty="0"/>
              <a:t>कालिदास अपनी इन्हीं विशेषताओं के कारण राष्ट्र की समग्र राष्ट्रीय चेतना को स्वर देने वाले कवि माने जाते हैं और कुछ विद्वान उन्हें राष्ट्रीय कवि का स्थान तक देते हैं।</a:t>
            </a:r>
            <a:endParaRPr lang="en-IN" sz="2400" dirty="0"/>
          </a:p>
        </p:txBody>
      </p:sp>
    </p:spTree>
    <p:extLst>
      <p:ext uri="{BB962C8B-B14F-4D97-AF65-F5344CB8AC3E}">
        <p14:creationId xmlns:p14="http://schemas.microsoft.com/office/powerpoint/2010/main" val="1225720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971704" cy="152400"/>
          </a:xfrm>
        </p:spPr>
        <p:txBody>
          <a:bodyPr>
            <a:normAutofit fontScale="90000"/>
          </a:bodyPr>
          <a:lstStyle/>
          <a:p>
            <a:endParaRPr lang="en-IN" dirty="0"/>
          </a:p>
        </p:txBody>
      </p:sp>
      <p:sp>
        <p:nvSpPr>
          <p:cNvPr id="3" name="Content Placeholder 2"/>
          <p:cNvSpPr>
            <a:spLocks noGrp="1"/>
          </p:cNvSpPr>
          <p:nvPr>
            <p:ph idx="1"/>
          </p:nvPr>
        </p:nvSpPr>
        <p:spPr>
          <a:xfrm>
            <a:off x="1066800" y="838200"/>
            <a:ext cx="7561659" cy="4452467"/>
          </a:xfrm>
        </p:spPr>
        <p:txBody>
          <a:bodyPr>
            <a:normAutofit/>
          </a:bodyPr>
          <a:lstStyle/>
          <a:p>
            <a:pPr algn="just"/>
            <a:r>
              <a:rPr lang="hi-IN" dirty="0"/>
              <a:t>कालिदास को कविकुलगुरु, कनिष्ठिकाधिष्ठित और कविताकामिनीविलास जैसी प्रशंसात्मक उपाधियाँ प्रदान की गयी हैं जो उनके काव्यगत विशिष्टताओं से अभिभूत होकर ही दी गयी हैं। कालिदास के काव्य की विशिष्टताओं का वर्णन निम्नवत किया जा सकता है:</a:t>
            </a:r>
          </a:p>
          <a:p>
            <a:pPr algn="just"/>
            <a:r>
              <a:rPr lang="hi-IN" dirty="0"/>
              <a:t>कालिदास वैदर्भी रीति के कवि हैं और उन्होंने प्रसाद गुण से पूर्ण ललित शब्दयोजना का प्रयोग किया है। प्रसाद गुण का लक्षण है - "जो गुण मन में वैसे ही व्याप्त हो जाय जैसे सूखी ईंधन की लकड़ी में अग्नि सहसा प्रज्वलित हो उठती है" और कालिदास की भाषा की यही विशेषता है।</a:t>
            </a:r>
          </a:p>
          <a:p>
            <a:pPr algn="just"/>
            <a:r>
              <a:rPr lang="hi-IN" dirty="0"/>
              <a:t>कालिदास की भाषा मधुर नाद सुन्दरी से युक्त है और समासों का अल्पप्रयोग, पदों का समुचित स्थान पर निवेश, शब्दालंकारों का स्वाभाविक प्रयोग इत्यादि गुणों के कारण उसमें प्रवाह और प्रांजलता विद्यमान है।</a:t>
            </a:r>
          </a:p>
          <a:p>
            <a:endParaRPr lang="en-IN" dirty="0"/>
          </a:p>
        </p:txBody>
      </p:sp>
    </p:spTree>
    <p:extLst>
      <p:ext uri="{BB962C8B-B14F-4D97-AF65-F5344CB8AC3E}">
        <p14:creationId xmlns:p14="http://schemas.microsoft.com/office/powerpoint/2010/main" val="4068317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86" y="381000"/>
            <a:ext cx="6799659" cy="448056"/>
          </a:xfrm>
        </p:spPr>
        <p:txBody>
          <a:bodyPr>
            <a:normAutofit fontScale="90000"/>
          </a:bodyPr>
          <a:lstStyle/>
          <a:p>
            <a:endParaRPr lang="en-IN" dirty="0"/>
          </a:p>
        </p:txBody>
      </p:sp>
      <p:sp>
        <p:nvSpPr>
          <p:cNvPr id="3" name="Content Placeholder 2"/>
          <p:cNvSpPr>
            <a:spLocks noGrp="1"/>
          </p:cNvSpPr>
          <p:nvPr>
            <p:ph idx="1"/>
          </p:nvPr>
        </p:nvSpPr>
        <p:spPr>
          <a:xfrm>
            <a:off x="1295400" y="1066800"/>
            <a:ext cx="7043928" cy="4645914"/>
          </a:xfrm>
        </p:spPr>
        <p:txBody>
          <a:bodyPr>
            <a:noAutofit/>
          </a:bodyPr>
          <a:lstStyle/>
          <a:p>
            <a:pPr algn="just"/>
            <a:r>
              <a:rPr lang="hi-IN" sz="2400" dirty="0"/>
              <a:t>कालिदास ने शब्दालंकारों का स्वाभाविक प्रयोग किया है और उन्हें </a:t>
            </a:r>
            <a:r>
              <a:rPr lang="hi-IN" sz="2400" dirty="0">
                <a:hlinkClick r:id="rId2" tooltip="उपमा अलंकार"/>
              </a:rPr>
              <a:t>उपमा अलंकार</a:t>
            </a:r>
            <a:r>
              <a:rPr lang="hi-IN" sz="2400" dirty="0"/>
              <a:t> के प्रयोग में सिद्धहस्त और उनकी उपमाओं को श्रेष्ठ माना जाता है। उदहारण के लिये:</a:t>
            </a:r>
          </a:p>
          <a:p>
            <a:pPr marL="0" indent="0" algn="just">
              <a:buNone/>
            </a:pPr>
            <a:r>
              <a:rPr lang="hi-IN" sz="2400" b="1" dirty="0" smtClean="0"/>
              <a:t>संचारिणी </a:t>
            </a:r>
            <a:r>
              <a:rPr lang="hi-IN" sz="2400" b="1" dirty="0"/>
              <a:t>दीपशिखेव रात्रौ यं यं व्यतीयाय पतिंवरा सा।</a:t>
            </a:r>
            <a:r>
              <a:rPr lang="hi-IN" sz="2400" dirty="0"/>
              <a:t/>
            </a:r>
            <a:br>
              <a:rPr lang="hi-IN" sz="2400" dirty="0"/>
            </a:br>
            <a:r>
              <a:rPr lang="hi-IN" sz="2400" b="1" dirty="0" smtClean="0"/>
              <a:t>नरेन्द्रमार्गाट्ट </a:t>
            </a:r>
            <a:r>
              <a:rPr lang="hi-IN" sz="2400" b="1" dirty="0"/>
              <a:t>इव प्रपेदे विवर्णभावं स स भूमिपालः।।</a:t>
            </a:r>
          </a:p>
          <a:p>
            <a:pPr marL="0" indent="0" algn="just">
              <a:buNone/>
            </a:pPr>
            <a:endParaRPr lang="hi-IN" sz="2400" baseline="30000" dirty="0"/>
          </a:p>
          <a:p>
            <a:pPr algn="just"/>
            <a:r>
              <a:rPr lang="hi-IN" sz="2400" dirty="0"/>
              <a:t>अर्थात् </a:t>
            </a:r>
            <a:r>
              <a:rPr lang="hi-IN" sz="2400" i="1" dirty="0"/>
              <a:t>स्वयंवर में बारी-बारी से प्रत्येक राजा के सामने गमन करती हुई इन्दुमती राजाओं के सामने से चलती हुई दीपशिखा की तरह लग रही थी जिसके आगे बढ़ जाने पर राजाओं का मुख विवर्ण (अस्वीकृत कर दिए जाने से अंधकारमय, मलिन) हो जाता था।</a:t>
            </a:r>
            <a:endParaRPr lang="en-IN" sz="2400" dirty="0"/>
          </a:p>
        </p:txBody>
      </p:sp>
    </p:spTree>
    <p:extLst>
      <p:ext uri="{BB962C8B-B14F-4D97-AF65-F5344CB8AC3E}">
        <p14:creationId xmlns:p14="http://schemas.microsoft.com/office/powerpoint/2010/main" val="132683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6952059" cy="1387602"/>
          </a:xfrm>
        </p:spPr>
        <p:txBody>
          <a:bodyPr>
            <a:noAutofit/>
          </a:bodyPr>
          <a:lstStyle/>
          <a:p>
            <a:r>
              <a:rPr lang="hi-IN" sz="3600" b="1" dirty="0"/>
              <a:t>रघुवंशम् का कथानक </a:t>
            </a:r>
            <a:endParaRPr lang="en-IN" sz="3600" b="1" dirty="0"/>
          </a:p>
        </p:txBody>
      </p:sp>
      <p:sp>
        <p:nvSpPr>
          <p:cNvPr id="3" name="Content Placeholder 2"/>
          <p:cNvSpPr>
            <a:spLocks noGrp="1"/>
          </p:cNvSpPr>
          <p:nvPr>
            <p:ph idx="1"/>
          </p:nvPr>
        </p:nvSpPr>
        <p:spPr>
          <a:xfrm>
            <a:off x="1143001" y="1524000"/>
            <a:ext cx="7315200" cy="3766667"/>
          </a:xfrm>
        </p:spPr>
        <p:txBody>
          <a:bodyPr>
            <a:noAutofit/>
          </a:bodyPr>
          <a:lstStyle/>
          <a:p>
            <a:pPr algn="just"/>
            <a:r>
              <a:rPr lang="hi-IN" dirty="0"/>
              <a:t>आदिकवि </a:t>
            </a:r>
            <a:r>
              <a:rPr lang="hi-IN" dirty="0">
                <a:hlinkClick r:id="rId2" tooltip="वाल्मीकि"/>
              </a:rPr>
              <a:t>वाल्मीकि</a:t>
            </a:r>
            <a:r>
              <a:rPr lang="hi-IN" dirty="0"/>
              <a:t> ने राम को नायक बनाकर अपनी </a:t>
            </a:r>
            <a:r>
              <a:rPr lang="hi-IN" dirty="0">
                <a:hlinkClick r:id="rId3" tooltip="रामायण"/>
              </a:rPr>
              <a:t>रामायण</a:t>
            </a:r>
            <a:r>
              <a:rPr lang="hi-IN" dirty="0"/>
              <a:t> रची, जिसका अनुसरण विश्व के कई कवियों और लेखकों ने अपनी-अपनी भाषा में किया और राम की कथा को अपने-अपने ढंग से प्रस्तुत किया। </a:t>
            </a:r>
          </a:p>
          <a:p>
            <a:pPr algn="just"/>
            <a:r>
              <a:rPr lang="hi-IN" dirty="0"/>
              <a:t>कालिदास ने यद्यपि राम की कथा रची परन्तु इस कथा में उन्होंने किसी एक पात्र को नायक के रूप में नहीं उभारा। उन्होंने अपनी कृति 'रघुवंश' में पूरे वंश की कथा रची, जो </a:t>
            </a:r>
            <a:r>
              <a:rPr lang="hi-IN" dirty="0">
                <a:hlinkClick r:id="rId4" tooltip="दिलीप"/>
              </a:rPr>
              <a:t>दिलीप</a:t>
            </a:r>
            <a:r>
              <a:rPr lang="hi-IN" dirty="0"/>
              <a:t> से आरम्भ होती है और </a:t>
            </a:r>
            <a:r>
              <a:rPr lang="hi-IN" dirty="0">
                <a:hlinkClick r:id="rId5" tooltip="अग्निवर्ण"/>
              </a:rPr>
              <a:t>अग्निवर्ण</a:t>
            </a:r>
            <a:r>
              <a:rPr lang="hi-IN" dirty="0"/>
              <a:t> पर समाप्त होती है। अग्निवर्ण के मरणोपरान्त उसकी गर्भवती पत्नी के राज्यभिषेक के उपरान्त इस महाकाव्य की इतिश्री होती है।</a:t>
            </a:r>
            <a:endParaRPr lang="en-IN" dirty="0"/>
          </a:p>
        </p:txBody>
      </p:sp>
    </p:spTree>
    <p:extLst>
      <p:ext uri="{BB962C8B-B14F-4D97-AF65-F5344CB8AC3E}">
        <p14:creationId xmlns:p14="http://schemas.microsoft.com/office/powerpoint/2010/main" val="3789561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6497907" cy="832104"/>
          </a:xfrm>
        </p:spPr>
        <p:txBody>
          <a:bodyPr/>
          <a:lstStyle/>
          <a:p>
            <a:endParaRPr lang="en-IN"/>
          </a:p>
        </p:txBody>
      </p:sp>
      <p:sp>
        <p:nvSpPr>
          <p:cNvPr id="3" name="Content Placeholder 2"/>
          <p:cNvSpPr>
            <a:spLocks noGrp="1"/>
          </p:cNvSpPr>
          <p:nvPr>
            <p:ph idx="1"/>
          </p:nvPr>
        </p:nvSpPr>
        <p:spPr>
          <a:xfrm>
            <a:off x="1295400" y="1524000"/>
            <a:ext cx="6781800" cy="3848963"/>
          </a:xfrm>
        </p:spPr>
        <p:txBody>
          <a:bodyPr>
            <a:normAutofit/>
          </a:bodyPr>
          <a:lstStyle/>
          <a:p>
            <a:pPr algn="just"/>
            <a:r>
              <a:rPr lang="hi-IN" sz="2400" dirty="0"/>
              <a:t>'रघुवंश' की कथा को कालिदास ने </a:t>
            </a:r>
            <a:r>
              <a:rPr lang="hi-IN" sz="2400" b="1" dirty="0"/>
              <a:t>१९ सर्गों</a:t>
            </a:r>
            <a:r>
              <a:rPr lang="hi-IN" sz="2400" dirty="0"/>
              <a:t> में बाँटा </a:t>
            </a:r>
            <a:r>
              <a:rPr lang="hi-IN" sz="2400" dirty="0" smtClean="0"/>
              <a:t>है,जिनमेंराजा</a:t>
            </a:r>
            <a:r>
              <a:rPr lang="hi-IN" sz="2400" dirty="0"/>
              <a:t> </a:t>
            </a:r>
            <a:r>
              <a:rPr lang="hi-IN" sz="2400" dirty="0">
                <a:hlinkClick r:id="rId2" tooltip="दिलीप"/>
              </a:rPr>
              <a:t>दिलीप</a:t>
            </a:r>
            <a:r>
              <a:rPr lang="hi-IN" sz="2400" dirty="0"/>
              <a:t>, </a:t>
            </a:r>
            <a:r>
              <a:rPr lang="hi-IN" sz="2400" dirty="0">
                <a:hlinkClick r:id="rId3" tooltip="रघु"/>
              </a:rPr>
              <a:t>रघु</a:t>
            </a:r>
            <a:r>
              <a:rPr lang="hi-IN" sz="2400" dirty="0"/>
              <a:t>, </a:t>
            </a:r>
            <a:r>
              <a:rPr lang="hi-IN" sz="2400" dirty="0">
                <a:hlinkClick r:id="rId4" tooltip="अज"/>
              </a:rPr>
              <a:t>अज</a:t>
            </a:r>
            <a:r>
              <a:rPr lang="hi-IN" sz="2400" dirty="0"/>
              <a:t>, </a:t>
            </a:r>
            <a:r>
              <a:rPr lang="hi-IN" sz="2400" dirty="0">
                <a:hlinkClick r:id="rId5" tooltip="दशरथ"/>
              </a:rPr>
              <a:t>दशरथ</a:t>
            </a:r>
            <a:r>
              <a:rPr lang="hi-IN" sz="2400" dirty="0"/>
              <a:t>, </a:t>
            </a:r>
            <a:r>
              <a:rPr lang="hi-IN" sz="2400" dirty="0">
                <a:hlinkClick r:id="rId6" tooltip="राम"/>
              </a:rPr>
              <a:t>राम</a:t>
            </a:r>
            <a:r>
              <a:rPr lang="hi-IN" sz="2400" dirty="0"/>
              <a:t>, </a:t>
            </a:r>
            <a:r>
              <a:rPr lang="hi-IN" sz="2400" dirty="0">
                <a:hlinkClick r:id="rId7" tooltip="लव"/>
              </a:rPr>
              <a:t>लव</a:t>
            </a:r>
            <a:r>
              <a:rPr lang="hi-IN" sz="2400" dirty="0"/>
              <a:t>, </a:t>
            </a:r>
            <a:r>
              <a:rPr lang="hi-IN" sz="2400" dirty="0" smtClean="0">
                <a:hlinkClick r:id="rId8" tooltip="कुश"/>
              </a:rPr>
              <a:t>कश</a:t>
            </a:r>
            <a:r>
              <a:rPr lang="hi-IN" sz="2400" dirty="0"/>
              <a:t>, अतिथि तथा बाद के </a:t>
            </a:r>
            <a:r>
              <a:rPr lang="hi-IN" sz="2400" b="1" dirty="0"/>
              <a:t>29 रघुवंशी राजाओं</a:t>
            </a:r>
            <a:r>
              <a:rPr lang="hi-IN" sz="2400" dirty="0"/>
              <a:t> की कथा गूँथी गई है</a:t>
            </a:r>
            <a:r>
              <a:rPr lang="hi-IN" sz="2400" dirty="0" smtClean="0"/>
              <a:t>।</a:t>
            </a:r>
          </a:p>
          <a:p>
            <a:pPr algn="just"/>
            <a:r>
              <a:rPr lang="hi-IN" sz="2400" dirty="0" smtClean="0"/>
              <a:t> </a:t>
            </a:r>
            <a:r>
              <a:rPr lang="hi-IN" sz="2400" dirty="0"/>
              <a:t>इस वंश का पतन उसके अन्तिम राजा </a:t>
            </a:r>
            <a:r>
              <a:rPr lang="hi-IN" sz="2400" dirty="0">
                <a:hlinkClick r:id="rId9" tooltip="अग्निवर्ण"/>
              </a:rPr>
              <a:t>अग्निवर्ण</a:t>
            </a:r>
            <a:r>
              <a:rPr lang="hi-IN" sz="2400" dirty="0"/>
              <a:t> के विलासिता की अति के कारण होता है और यहीं इस कृति की इति भी होती है।</a:t>
            </a:r>
            <a:endParaRPr lang="en-IN" sz="2400" dirty="0"/>
          </a:p>
        </p:txBody>
      </p:sp>
    </p:spTree>
    <p:extLst>
      <p:ext uri="{BB962C8B-B14F-4D97-AF65-F5344CB8AC3E}">
        <p14:creationId xmlns:p14="http://schemas.microsoft.com/office/powerpoint/2010/main" val="237360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729" y="1334727"/>
            <a:ext cx="6683765" cy="960668"/>
          </a:xfrm>
        </p:spPr>
        <p:txBody>
          <a:bodyPr>
            <a:noAutofit/>
          </a:bodyPr>
          <a:lstStyle/>
          <a:p>
            <a:pPr lvl="0"/>
            <a:r>
              <a:rPr lang="hi-IN" sz="2400" dirty="0">
                <a:solidFill>
                  <a:srgbClr val="202122"/>
                </a:solidFill>
                <a:latin typeface="Arial" panose="020B0604020202020204" pitchFamily="34" charset="0"/>
              </a:rPr>
              <a:t>उननीस सर्गों में वर्णित रघुवंशी राजाओं की नामावली क्रमानुसार निम्नलिखित है</a:t>
            </a:r>
            <a:r>
              <a:rPr lang="en-US" sz="2400" dirty="0">
                <a:solidFill>
                  <a:srgbClr val="202122"/>
                </a:solidFill>
                <a:latin typeface="Arial" panose="020B0604020202020204" pitchFamily="34" charset="0"/>
                <a:cs typeface="Mangal" panose="02040503050203030202" pitchFamily="18" charset="0"/>
              </a:rPr>
              <a:t>- </a:t>
            </a:r>
            <a:r>
              <a:rPr lang="hi-IN" sz="2400" dirty="0">
                <a:solidFill>
                  <a:srgbClr val="202122"/>
                </a:solidFill>
                <a:latin typeface="Arial" panose="020B0604020202020204" pitchFamily="34" charset="0"/>
              </a:rPr>
              <a:t>यथा</a:t>
            </a:r>
            <a:r>
              <a:rPr lang="en-US" sz="2400" dirty="0">
                <a:solidFill>
                  <a:srgbClr val="202122"/>
                </a:solidFill>
                <a:latin typeface="Arial" panose="020B0604020202020204" pitchFamily="34" charset="0"/>
                <a:cs typeface="Mangal" panose="02040503050203030202" pitchFamily="18" charset="0"/>
              </a:rPr>
              <a:t>-</a:t>
            </a:r>
            <a:r>
              <a:rPr lang="en-US" sz="2400" dirty="0">
                <a:latin typeface="Arial" panose="020B0604020202020204" pitchFamily="34" charset="0"/>
              </a:rPr>
              <a:t/>
            </a:r>
            <a:br>
              <a:rPr lang="en-US" sz="2400" dirty="0">
                <a:latin typeface="Arial" panose="020B0604020202020204" pitchFamily="34" charset="0"/>
              </a:rPr>
            </a:br>
            <a:endParaRPr lang="en-IN" sz="2400" dirty="0"/>
          </a:p>
        </p:txBody>
      </p:sp>
      <p:graphicFrame>
        <p:nvGraphicFramePr>
          <p:cNvPr id="4" name="Content Placeholder 3"/>
          <p:cNvGraphicFramePr>
            <a:graphicFrameLocks noGrp="1"/>
          </p:cNvGraphicFramePr>
          <p:nvPr>
            <p:ph idx="1"/>
            <p:extLst/>
          </p:nvPr>
        </p:nvGraphicFramePr>
        <p:xfrm>
          <a:off x="1446758" y="2116116"/>
          <a:ext cx="6345885" cy="3006246"/>
        </p:xfrm>
        <a:graphic>
          <a:graphicData uri="http://schemas.openxmlformats.org/drawingml/2006/table">
            <a:tbl>
              <a:tblPr/>
              <a:tblGrid>
                <a:gridCol w="2115295"/>
                <a:gridCol w="2115295"/>
                <a:gridCol w="2115295"/>
              </a:tblGrid>
              <a:tr h="3006246">
                <a:tc>
                  <a:txBody>
                    <a:bodyPr/>
                    <a:lstStyle/>
                    <a:p>
                      <a:pPr>
                        <a:buFont typeface="+mj-lt"/>
                        <a:buAutoNum type="arabicPeriod"/>
                      </a:pPr>
                      <a:r>
                        <a:rPr lang="hi-IN" sz="1800" u="none" strike="noStrike" dirty="0">
                          <a:solidFill>
                            <a:srgbClr val="0645AD"/>
                          </a:solidFill>
                          <a:effectLst/>
                          <a:hlinkClick r:id="rId2" tooltip="दिलीप १"/>
                        </a:rPr>
                        <a:t>दिलीप</a:t>
                      </a:r>
                      <a:endParaRPr lang="hi-IN" sz="1800" dirty="0">
                        <a:effectLst/>
                      </a:endParaRPr>
                    </a:p>
                    <a:p>
                      <a:pPr>
                        <a:buFont typeface="+mj-lt"/>
                        <a:buAutoNum type="arabicPeriod"/>
                      </a:pPr>
                      <a:r>
                        <a:rPr lang="hi-IN" sz="1800" u="none" strike="noStrike" dirty="0">
                          <a:solidFill>
                            <a:srgbClr val="0645AD"/>
                          </a:solidFill>
                          <a:effectLst/>
                          <a:hlinkClick r:id="rId3" tooltip="रघु"/>
                        </a:rPr>
                        <a:t>रघु</a:t>
                      </a:r>
                      <a:endParaRPr lang="hi-IN" sz="1800" dirty="0">
                        <a:effectLst/>
                      </a:endParaRPr>
                    </a:p>
                    <a:p>
                      <a:pPr>
                        <a:buFont typeface="+mj-lt"/>
                        <a:buAutoNum type="arabicPeriod"/>
                      </a:pPr>
                      <a:r>
                        <a:rPr lang="hi-IN" sz="1800" u="none" strike="noStrike" dirty="0">
                          <a:solidFill>
                            <a:srgbClr val="0645AD"/>
                          </a:solidFill>
                          <a:effectLst/>
                          <a:hlinkClick r:id="rId4" tooltip="अज"/>
                        </a:rPr>
                        <a:t>अज</a:t>
                      </a:r>
                      <a:endParaRPr lang="hi-IN" sz="1800" dirty="0">
                        <a:effectLst/>
                      </a:endParaRPr>
                    </a:p>
                    <a:p>
                      <a:pPr>
                        <a:buFont typeface="+mj-lt"/>
                        <a:buAutoNum type="arabicPeriod"/>
                      </a:pPr>
                      <a:r>
                        <a:rPr lang="hi-IN" sz="1800" u="none" strike="noStrike" dirty="0">
                          <a:solidFill>
                            <a:srgbClr val="0645AD"/>
                          </a:solidFill>
                          <a:effectLst/>
                          <a:hlinkClick r:id="rId5" tooltip="दशरथ"/>
                        </a:rPr>
                        <a:t>दशरथ</a:t>
                      </a:r>
                      <a:endParaRPr lang="hi-IN" sz="1800" dirty="0">
                        <a:effectLst/>
                      </a:endParaRPr>
                    </a:p>
                    <a:p>
                      <a:pPr>
                        <a:buFont typeface="+mj-lt"/>
                        <a:buAutoNum type="arabicPeriod"/>
                      </a:pPr>
                      <a:r>
                        <a:rPr lang="hi-IN" sz="1800" u="none" strike="noStrike" dirty="0">
                          <a:solidFill>
                            <a:srgbClr val="0645AD"/>
                          </a:solidFill>
                          <a:effectLst/>
                          <a:hlinkClick r:id="rId6" tooltip="राम"/>
                        </a:rPr>
                        <a:t>राम</a:t>
                      </a:r>
                      <a:endParaRPr lang="hi-IN" sz="1800" dirty="0">
                        <a:effectLst/>
                      </a:endParaRPr>
                    </a:p>
                    <a:p>
                      <a:pPr>
                        <a:buFont typeface="+mj-lt"/>
                        <a:buAutoNum type="arabicPeriod"/>
                      </a:pPr>
                      <a:r>
                        <a:rPr lang="hi-IN" sz="1800" u="none" strike="noStrike" dirty="0">
                          <a:solidFill>
                            <a:srgbClr val="0645AD"/>
                          </a:solidFill>
                          <a:effectLst/>
                          <a:hlinkClick r:id="rId7" tooltip="कुश"/>
                        </a:rPr>
                        <a:t>कुश</a:t>
                      </a:r>
                      <a:endParaRPr lang="hi-IN" sz="1800" dirty="0">
                        <a:effectLst/>
                      </a:endParaRPr>
                    </a:p>
                    <a:p>
                      <a:pPr>
                        <a:buFont typeface="+mj-lt"/>
                        <a:buAutoNum type="arabicPeriod"/>
                      </a:pPr>
                      <a:r>
                        <a:rPr lang="hi-IN" sz="1800" u="none" strike="noStrike" dirty="0">
                          <a:solidFill>
                            <a:srgbClr val="0645AD"/>
                          </a:solidFill>
                          <a:effectLst/>
                          <a:hlinkClick r:id="rId8" tooltip="अतिथि (अयोध्या के सूर्यवंशी राजा)"/>
                        </a:rPr>
                        <a:t>अतिथि</a:t>
                      </a:r>
                      <a:endParaRPr lang="hi-IN" sz="1800" dirty="0">
                        <a:effectLst/>
                      </a:endParaRPr>
                    </a:p>
                    <a:p>
                      <a:pPr>
                        <a:buFont typeface="+mj-lt"/>
                        <a:buAutoNum type="arabicPeriod"/>
                      </a:pPr>
                      <a:r>
                        <a:rPr lang="hi-IN" sz="1800" u="none" strike="noStrike" dirty="0">
                          <a:solidFill>
                            <a:srgbClr val="0645AD"/>
                          </a:solidFill>
                          <a:effectLst/>
                          <a:hlinkClick r:id="rId9" tooltip="निषध"/>
                        </a:rPr>
                        <a:t>निषध</a:t>
                      </a:r>
                      <a:endParaRPr lang="hi-IN" sz="1800" dirty="0">
                        <a:effectLst/>
                      </a:endParaRPr>
                    </a:p>
                    <a:p>
                      <a:pPr>
                        <a:buFont typeface="+mj-lt"/>
                        <a:buAutoNum type="arabicPeriod"/>
                      </a:pPr>
                      <a:r>
                        <a:rPr lang="hi-IN" sz="1800" u="none" strike="noStrike" dirty="0">
                          <a:solidFill>
                            <a:srgbClr val="0645AD"/>
                          </a:solidFill>
                          <a:effectLst/>
                          <a:hlinkClick r:id="rId10" tooltip="नल (अयोध्या के सूर्यवंशी राजा)"/>
                        </a:rPr>
                        <a:t>नल</a:t>
                      </a:r>
                      <a:endParaRPr lang="hi-IN" sz="1800" dirty="0">
                        <a:effectLst/>
                      </a:endParaRPr>
                    </a:p>
                    <a:p>
                      <a:pPr>
                        <a:buFont typeface="+mj-lt"/>
                        <a:buAutoNum type="arabicPeriod"/>
                      </a:pPr>
                      <a:r>
                        <a:rPr lang="hi-IN" sz="1800" u="none" strike="noStrike" dirty="0">
                          <a:solidFill>
                            <a:srgbClr val="0645AD"/>
                          </a:solidFill>
                          <a:effectLst/>
                          <a:hlinkClick r:id="rId11" tooltip="नभस (अयोध्या के सूर्यवंशी राजा)"/>
                        </a:rPr>
                        <a:t>नभ</a:t>
                      </a:r>
                      <a:endParaRPr lang="hi-IN" sz="1800" dirty="0">
                        <a:effectLst/>
                      </a:endParaRPr>
                    </a:p>
                  </a:txBody>
                  <a:tcPr marL="68580" marR="68580" marT="34290" marB="34290" anchor="ctr">
                    <a:lnL>
                      <a:noFill/>
                    </a:lnL>
                    <a:lnR>
                      <a:noFill/>
                    </a:lnR>
                    <a:lnT>
                      <a:noFill/>
                    </a:lnT>
                    <a:lnB>
                      <a:noFill/>
                    </a:lnB>
                    <a:solidFill>
                      <a:srgbClr val="FFFFFF"/>
                    </a:solidFill>
                  </a:tcPr>
                </a:tc>
                <a:tc>
                  <a:txBody>
                    <a:bodyPr/>
                    <a:lstStyle/>
                    <a:p>
                      <a:pPr>
                        <a:buFont typeface="+mj-lt"/>
                        <a:buAutoNum type="arabicPeriod" startAt="11"/>
                      </a:pPr>
                      <a:r>
                        <a:rPr lang="hi-IN" sz="1800" u="none" strike="noStrike" dirty="0">
                          <a:solidFill>
                            <a:srgbClr val="0645AD"/>
                          </a:solidFill>
                          <a:effectLst/>
                          <a:hlinkClick r:id="rId12" tooltip="पुण्डरीक (अयोध्या के सूर्यवंशी राजा)"/>
                        </a:rPr>
                        <a:t>पुण्डरीक</a:t>
                      </a:r>
                      <a:endParaRPr lang="hi-IN" sz="1800" dirty="0">
                        <a:effectLst/>
                      </a:endParaRPr>
                    </a:p>
                    <a:p>
                      <a:pPr>
                        <a:buFont typeface="+mj-lt"/>
                        <a:buAutoNum type="arabicPeriod" startAt="11"/>
                      </a:pPr>
                      <a:r>
                        <a:rPr lang="hi-IN" sz="1800" u="none" strike="noStrike" dirty="0">
                          <a:solidFill>
                            <a:srgbClr val="0645AD"/>
                          </a:solidFill>
                          <a:effectLst/>
                          <a:hlinkClick r:id="rId13" tooltip="क्षेमधन्वन (अयोध्या के सूर्यवंशी राजा)"/>
                        </a:rPr>
                        <a:t>क्षेमधन्वा</a:t>
                      </a:r>
                      <a:endParaRPr lang="hi-IN" sz="1800" dirty="0">
                        <a:effectLst/>
                      </a:endParaRPr>
                    </a:p>
                    <a:p>
                      <a:pPr>
                        <a:buFont typeface="+mj-lt"/>
                        <a:buAutoNum type="arabicPeriod" startAt="11"/>
                      </a:pPr>
                      <a:r>
                        <a:rPr lang="hi-IN" sz="1800" u="none" strike="noStrike" dirty="0">
                          <a:solidFill>
                            <a:srgbClr val="0645AD"/>
                          </a:solidFill>
                          <a:effectLst/>
                          <a:hlinkClick r:id="rId14" tooltip="देवानीक (अयोध्या के सूर्यवंशी राजा)"/>
                        </a:rPr>
                        <a:t>देवानीक</a:t>
                      </a:r>
                      <a:endParaRPr lang="hi-IN" sz="1800" dirty="0">
                        <a:effectLst/>
                      </a:endParaRPr>
                    </a:p>
                    <a:p>
                      <a:pPr>
                        <a:buFont typeface="+mj-lt"/>
                        <a:buAutoNum type="arabicPeriod" startAt="11"/>
                      </a:pPr>
                      <a:r>
                        <a:rPr lang="hi-IN" sz="1800" u="none" strike="noStrike" dirty="0">
                          <a:solidFill>
                            <a:srgbClr val="0645AD"/>
                          </a:solidFill>
                          <a:effectLst/>
                          <a:hlinkClick r:id="rId15" tooltip="अहीनगु (अयोध्या के सूर्यवंशी राजा)"/>
                        </a:rPr>
                        <a:t>अहीनगु</a:t>
                      </a:r>
                      <a:endParaRPr lang="hi-IN" sz="1800" dirty="0">
                        <a:effectLst/>
                      </a:endParaRPr>
                    </a:p>
                    <a:p>
                      <a:pPr>
                        <a:buFont typeface="+mj-lt"/>
                        <a:buAutoNum type="arabicPeriod" startAt="11"/>
                      </a:pPr>
                      <a:r>
                        <a:rPr lang="hi-IN" sz="1800" u="none" strike="noStrike" dirty="0">
                          <a:solidFill>
                            <a:srgbClr val="0645AD"/>
                          </a:solidFill>
                          <a:effectLst/>
                          <a:hlinkClick r:id="rId16" tooltip="पारिपात्र (अयोध्या के सूर्यवंशी राजा)"/>
                        </a:rPr>
                        <a:t>पारिपात्र</a:t>
                      </a:r>
                      <a:endParaRPr lang="hi-IN" sz="1800" dirty="0">
                        <a:effectLst/>
                      </a:endParaRPr>
                    </a:p>
                    <a:p>
                      <a:pPr>
                        <a:buFont typeface="+mj-lt"/>
                        <a:buAutoNum type="arabicPeriod" startAt="11"/>
                      </a:pPr>
                      <a:r>
                        <a:rPr lang="hi-IN" sz="1800" dirty="0">
                          <a:effectLst/>
                        </a:rPr>
                        <a:t>शिल</a:t>
                      </a:r>
                    </a:p>
                    <a:p>
                      <a:pPr>
                        <a:buFont typeface="+mj-lt"/>
                        <a:buAutoNum type="arabicPeriod" startAt="11"/>
                      </a:pPr>
                      <a:r>
                        <a:rPr lang="hi-IN" sz="1800" dirty="0">
                          <a:effectLst/>
                        </a:rPr>
                        <a:t>उन्नाभ</a:t>
                      </a:r>
                    </a:p>
                    <a:p>
                      <a:pPr>
                        <a:buFont typeface="+mj-lt"/>
                        <a:buAutoNum type="arabicPeriod" startAt="11"/>
                      </a:pPr>
                      <a:r>
                        <a:rPr lang="hi-IN" sz="1800" dirty="0">
                          <a:effectLst/>
                        </a:rPr>
                        <a:t>वज्रनाभ</a:t>
                      </a:r>
                    </a:p>
                    <a:p>
                      <a:pPr>
                        <a:buFont typeface="+mj-lt"/>
                        <a:buAutoNum type="arabicPeriod" startAt="11"/>
                      </a:pPr>
                      <a:r>
                        <a:rPr lang="hi-IN" sz="1800" dirty="0">
                          <a:effectLst/>
                        </a:rPr>
                        <a:t>शंखण</a:t>
                      </a:r>
                    </a:p>
                    <a:p>
                      <a:pPr>
                        <a:buFont typeface="+mj-lt"/>
                        <a:buAutoNum type="arabicPeriod" startAt="11"/>
                      </a:pPr>
                      <a:r>
                        <a:rPr lang="hi-IN" sz="1800" dirty="0">
                          <a:effectLst/>
                        </a:rPr>
                        <a:t>व्युषिताश्व</a:t>
                      </a:r>
                    </a:p>
                  </a:txBody>
                  <a:tcPr marL="68580" marR="68580" marT="34290" marB="34290" anchor="ctr">
                    <a:lnL>
                      <a:noFill/>
                    </a:lnL>
                    <a:lnR>
                      <a:noFill/>
                    </a:lnR>
                    <a:lnT>
                      <a:noFill/>
                    </a:lnT>
                    <a:lnB>
                      <a:noFill/>
                    </a:lnB>
                    <a:solidFill>
                      <a:srgbClr val="FFFFFF"/>
                    </a:solidFill>
                  </a:tcPr>
                </a:tc>
                <a:tc>
                  <a:txBody>
                    <a:bodyPr/>
                    <a:lstStyle/>
                    <a:p>
                      <a:pPr>
                        <a:buFont typeface="+mj-lt"/>
                        <a:buAutoNum type="arabicPeriod" startAt="21"/>
                      </a:pPr>
                      <a:r>
                        <a:rPr lang="hi-IN" sz="1800" dirty="0">
                          <a:effectLst/>
                        </a:rPr>
                        <a:t>विश्वसह</a:t>
                      </a:r>
                    </a:p>
                    <a:p>
                      <a:pPr>
                        <a:buFont typeface="+mj-lt"/>
                        <a:buAutoNum type="arabicPeriod" startAt="21"/>
                      </a:pPr>
                      <a:r>
                        <a:rPr lang="hi-IN" sz="1800" dirty="0">
                          <a:effectLst/>
                        </a:rPr>
                        <a:t>हिरण्यनाभ</a:t>
                      </a:r>
                    </a:p>
                    <a:p>
                      <a:pPr>
                        <a:buFont typeface="+mj-lt"/>
                        <a:buAutoNum type="arabicPeriod" startAt="21"/>
                      </a:pPr>
                      <a:r>
                        <a:rPr lang="hi-IN" sz="1800" dirty="0">
                          <a:effectLst/>
                        </a:rPr>
                        <a:t>कौसल्य</a:t>
                      </a:r>
                    </a:p>
                    <a:p>
                      <a:pPr>
                        <a:buFont typeface="+mj-lt"/>
                        <a:buAutoNum type="arabicPeriod" startAt="21"/>
                      </a:pPr>
                      <a:r>
                        <a:rPr lang="hi-IN" sz="1800" dirty="0">
                          <a:effectLst/>
                        </a:rPr>
                        <a:t>ब्रह्मिष्ठ</a:t>
                      </a:r>
                    </a:p>
                    <a:p>
                      <a:pPr>
                        <a:buFont typeface="+mj-lt"/>
                        <a:buAutoNum type="arabicPeriod" startAt="21"/>
                      </a:pPr>
                      <a:r>
                        <a:rPr lang="hi-IN" sz="1800" dirty="0">
                          <a:effectLst/>
                        </a:rPr>
                        <a:t>पुत्र</a:t>
                      </a:r>
                    </a:p>
                    <a:p>
                      <a:pPr>
                        <a:buFont typeface="+mj-lt"/>
                        <a:buAutoNum type="arabicPeriod" startAt="21"/>
                      </a:pPr>
                      <a:r>
                        <a:rPr lang="hi-IN" sz="1800" dirty="0">
                          <a:effectLst/>
                        </a:rPr>
                        <a:t>पुष्य</a:t>
                      </a:r>
                    </a:p>
                    <a:p>
                      <a:pPr>
                        <a:buFont typeface="+mj-lt"/>
                        <a:buAutoNum type="arabicPeriod" startAt="21"/>
                      </a:pPr>
                      <a:r>
                        <a:rPr lang="hi-IN" sz="1800" dirty="0">
                          <a:effectLst/>
                        </a:rPr>
                        <a:t>धृवसन्धि</a:t>
                      </a:r>
                    </a:p>
                    <a:p>
                      <a:pPr>
                        <a:buFont typeface="+mj-lt"/>
                        <a:buAutoNum type="arabicPeriod" startAt="21"/>
                      </a:pPr>
                      <a:r>
                        <a:rPr lang="hi-IN" sz="1800" u="none" strike="noStrike" dirty="0">
                          <a:solidFill>
                            <a:srgbClr val="0645AD"/>
                          </a:solidFill>
                          <a:effectLst/>
                          <a:hlinkClick r:id="rId17" tooltip="सुदर्शन (अयोध्या के सूर्यवंशी राजा)"/>
                        </a:rPr>
                        <a:t>सुदर्शन</a:t>
                      </a:r>
                      <a:endParaRPr lang="hi-IN" sz="1800" dirty="0">
                        <a:effectLst/>
                      </a:endParaRPr>
                    </a:p>
                    <a:p>
                      <a:pPr>
                        <a:buFont typeface="+mj-lt"/>
                        <a:buAutoNum type="arabicPeriod" startAt="21"/>
                      </a:pPr>
                      <a:r>
                        <a:rPr lang="hi-IN" sz="1800" u="none" strike="noStrike" dirty="0">
                          <a:solidFill>
                            <a:srgbClr val="0645AD"/>
                          </a:solidFill>
                          <a:effectLst/>
                          <a:hlinkClick r:id="rId18" tooltip="अग्निवर्ण (अयोध्या के सूर्यवंशी राजा)"/>
                        </a:rPr>
                        <a:t>अग्निवर्ण</a:t>
                      </a:r>
                      <a:endParaRPr lang="hi-IN" sz="1800" dirty="0">
                        <a:effectLst/>
                      </a:endParaRPr>
                    </a:p>
                  </a:txBody>
                  <a:tcPr marL="68580" marR="68580" marT="34290" marB="34290"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94204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6580203" cy="566928"/>
          </a:xfrm>
        </p:spPr>
        <p:txBody>
          <a:bodyPr>
            <a:normAutofit/>
          </a:bodyPr>
          <a:lstStyle/>
          <a:p>
            <a:endParaRPr lang="en-IN" dirty="0"/>
          </a:p>
        </p:txBody>
      </p:sp>
      <p:sp>
        <p:nvSpPr>
          <p:cNvPr id="3" name="Content Placeholder 2"/>
          <p:cNvSpPr>
            <a:spLocks noGrp="1"/>
          </p:cNvSpPr>
          <p:nvPr>
            <p:ph idx="1"/>
          </p:nvPr>
        </p:nvSpPr>
        <p:spPr>
          <a:xfrm>
            <a:off x="990600" y="1295400"/>
            <a:ext cx="6772227" cy="3941064"/>
          </a:xfrm>
        </p:spPr>
        <p:txBody>
          <a:bodyPr>
            <a:noAutofit/>
          </a:bodyPr>
          <a:lstStyle/>
          <a:p>
            <a:pPr algn="just"/>
            <a:r>
              <a:rPr lang="hi-IN" b="1" dirty="0"/>
              <a:t>रघुवंशम्</a:t>
            </a:r>
            <a:r>
              <a:rPr lang="hi-IN" dirty="0"/>
              <a:t> काव्य में कालिदास ने रघुवंशी राजाओं को निमित्त बनाकर उदारचरित पुरुषों का स्वभाव पाठकों के सम्मुख रखा है। इस कथा के माध्यम से कवि ने </a:t>
            </a:r>
            <a:r>
              <a:rPr lang="hi-IN" dirty="0">
                <a:hlinkClick r:id="rId2" tooltip="राजा"/>
              </a:rPr>
              <a:t>राजा</a:t>
            </a:r>
            <a:r>
              <a:rPr lang="hi-IN" dirty="0"/>
              <a:t> के चरित्र, आदर्श तथा </a:t>
            </a:r>
            <a:r>
              <a:rPr lang="hi-IN" dirty="0">
                <a:hlinkClick r:id="rId3" tooltip="राजधर्म"/>
              </a:rPr>
              <a:t>राजधर्म</a:t>
            </a:r>
            <a:r>
              <a:rPr lang="hi-IN" dirty="0"/>
              <a:t> जैसे विषयों का बडा़ सुन्दर वर्णन किया है।</a:t>
            </a:r>
            <a:endParaRPr lang="hi-IN" baseline="30000" dirty="0"/>
          </a:p>
          <a:p>
            <a:pPr algn="just"/>
            <a:r>
              <a:rPr lang="hi-IN" dirty="0"/>
              <a:t> भारत के इतिहास में </a:t>
            </a:r>
            <a:r>
              <a:rPr lang="hi-IN" dirty="0">
                <a:hlinkClick r:id="rId4" tooltip="सूर्यवंश"/>
              </a:rPr>
              <a:t>सूर्यवंश</a:t>
            </a:r>
            <a:r>
              <a:rPr lang="hi-IN" dirty="0"/>
              <a:t> के इस अध्याय का वह अंश भी है जिसमें एक ओर यह संदेश है कि </a:t>
            </a:r>
            <a:r>
              <a:rPr lang="hi-IN" dirty="0">
                <a:hlinkClick r:id="rId3" tooltip="राजधर्म"/>
              </a:rPr>
              <a:t>राजधर्म</a:t>
            </a:r>
            <a:r>
              <a:rPr lang="hi-IN" dirty="0"/>
              <a:t> का निर्वाह करनेवाले राजा की कीर्ति और यश देश भर में फैलती है, तो दूसरी ओर चरित्रहीन राजा के कारण अपयश व वंश-पतन निश्चित है, भले ही वह किसी भी उच्च वंश का वंशज ही क्यों न रहा हो!</a:t>
            </a:r>
            <a:endParaRPr lang="en-IN" dirty="0"/>
          </a:p>
        </p:txBody>
      </p:sp>
    </p:spTree>
    <p:extLst>
      <p:ext uri="{BB962C8B-B14F-4D97-AF65-F5344CB8AC3E}">
        <p14:creationId xmlns:p14="http://schemas.microsoft.com/office/powerpoint/2010/main" val="2632483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5416" y="939547"/>
            <a:ext cx="6443043" cy="393192"/>
          </a:xfrm>
        </p:spPr>
        <p:txBody>
          <a:bodyPr>
            <a:normAutofit fontScale="90000"/>
          </a:bodyPr>
          <a:lstStyle/>
          <a:p>
            <a:endParaRPr lang="en-IN" dirty="0"/>
          </a:p>
        </p:txBody>
      </p:sp>
      <p:sp>
        <p:nvSpPr>
          <p:cNvPr id="3" name="Content Placeholder 2"/>
          <p:cNvSpPr>
            <a:spLocks noGrp="1"/>
          </p:cNvSpPr>
          <p:nvPr>
            <p:ph idx="1"/>
          </p:nvPr>
        </p:nvSpPr>
        <p:spPr>
          <a:xfrm>
            <a:off x="1682496" y="1433322"/>
            <a:ext cx="6446520" cy="4325112"/>
          </a:xfrm>
        </p:spPr>
        <p:txBody>
          <a:bodyPr>
            <a:noAutofit/>
          </a:bodyPr>
          <a:lstStyle/>
          <a:p>
            <a:r>
              <a:rPr lang="hi-IN" sz="1800" dirty="0"/>
              <a:t>इस महाकाव्य के आरम्भ में महाकवि ने रघुकुल के राजाओं का महत्त्व एवं उनकी योग्यता का वर्णन करने के बहाने प्राणिमात्र के लिए कितने ही प्रकार के रमणीय उपदेश दिये हैं। रघुवंशी राजाओं का संक्षेप में वर्णन जानना हो तो रघुवंश के केवल एक श्लोक में उसकी परिणति इस प्रकार है</a:t>
            </a:r>
          </a:p>
          <a:p>
            <a:pPr marL="342900" lvl="1" indent="-342900" eaLnBrk="0" fontAlgn="base" hangingPunct="0">
              <a:spcBef>
                <a:spcPct val="0"/>
              </a:spcBef>
              <a:spcAft>
                <a:spcPct val="0"/>
              </a:spcAft>
              <a:buNone/>
            </a:pPr>
            <a:r>
              <a:rPr lang="hi-IN" i="1" dirty="0">
                <a:solidFill>
                  <a:srgbClr val="202122"/>
                </a:solidFill>
                <a:latin typeface="Arial" panose="020B0604020202020204" pitchFamily="34" charset="0"/>
              </a:rPr>
              <a:t>		</a:t>
            </a:r>
            <a:r>
              <a:rPr lang="hi-IN" sz="1500" i="1" dirty="0">
                <a:solidFill>
                  <a:srgbClr val="202122"/>
                </a:solidFill>
                <a:latin typeface="Arial" panose="020B0604020202020204" pitchFamily="34" charset="0"/>
              </a:rPr>
              <a:t>शैशवेऽभ्यस्तविद्यानां यौवने विषयैषिणाम्।</a:t>
            </a:r>
            <a:endParaRPr lang="en-US" sz="1500" dirty="0">
              <a:solidFill>
                <a:srgbClr val="202122"/>
              </a:solidFill>
              <a:latin typeface="Arial" panose="020B0604020202020204" pitchFamily="34" charset="0"/>
              <a:cs typeface="Arial" panose="020B0604020202020204" pitchFamily="34" charset="0"/>
            </a:endParaRPr>
          </a:p>
          <a:p>
            <a:pPr marL="685800" lvl="2" indent="0" eaLnBrk="0" fontAlgn="base" hangingPunct="0">
              <a:spcBef>
                <a:spcPct val="0"/>
              </a:spcBef>
              <a:spcAft>
                <a:spcPct val="0"/>
              </a:spcAft>
              <a:buNone/>
            </a:pPr>
            <a:r>
              <a:rPr lang="hi-IN" i="1" dirty="0">
                <a:solidFill>
                  <a:srgbClr val="202122"/>
                </a:solidFill>
                <a:latin typeface="Arial" panose="020B0604020202020204" pitchFamily="34" charset="0"/>
              </a:rPr>
              <a:t>वार्धके मुत्यागाय समृतार्थानां सत्याय मिभाषिणाम्।</a:t>
            </a:r>
            <a:endParaRPr lang="en-US" dirty="0">
              <a:solidFill>
                <a:srgbClr val="202122"/>
              </a:solidFill>
              <a:latin typeface="Arial" panose="020B0604020202020204" pitchFamily="34" charset="0"/>
              <a:cs typeface="Arial" panose="020B0604020202020204" pitchFamily="34" charset="0"/>
            </a:endParaRPr>
          </a:p>
          <a:p>
            <a:pPr marL="214313" lvl="1" indent="0" eaLnBrk="0" fontAlgn="base" hangingPunct="0">
              <a:spcBef>
                <a:spcPct val="0"/>
              </a:spcBef>
              <a:spcAft>
                <a:spcPct val="0"/>
              </a:spcAft>
              <a:buNone/>
            </a:pPr>
            <a:r>
              <a:rPr lang="hi-IN" sz="1500" i="1" dirty="0">
                <a:solidFill>
                  <a:srgbClr val="202122"/>
                </a:solidFill>
                <a:latin typeface="Arial" panose="020B0604020202020204" pitchFamily="34" charset="0"/>
              </a:rPr>
              <a:t>	यशसे विजिगीषूणां प्रजायै गृहमेधिनाम् ॥</a:t>
            </a:r>
            <a:endParaRPr lang="en-US" sz="1500" dirty="0">
              <a:solidFill>
                <a:srgbClr val="202122"/>
              </a:solidFill>
              <a:latin typeface="Arial" panose="020B0604020202020204" pitchFamily="34" charset="0"/>
              <a:cs typeface="Arial" panose="020B0604020202020204" pitchFamily="34" charset="0"/>
            </a:endParaRPr>
          </a:p>
          <a:p>
            <a:pPr marL="342900" lvl="1" indent="-342900" eaLnBrk="0" fontAlgn="base" hangingPunct="0">
              <a:spcBef>
                <a:spcPct val="0"/>
              </a:spcBef>
              <a:spcAft>
                <a:spcPct val="0"/>
              </a:spcAft>
              <a:buNone/>
            </a:pPr>
            <a:r>
              <a:rPr lang="hi-IN" sz="1500" i="1" dirty="0">
                <a:solidFill>
                  <a:srgbClr val="202122"/>
                </a:solidFill>
                <a:latin typeface="Arial" panose="020B0604020202020204" pitchFamily="34" charset="0"/>
              </a:rPr>
              <a:t>		निवृत्तीनां योगेनानन्ते तनुत्यजाम् ॥</a:t>
            </a:r>
          </a:p>
          <a:p>
            <a:pPr marL="342900" lvl="1" indent="-342900" eaLnBrk="0" fontAlgn="base" hangingPunct="0">
              <a:spcBef>
                <a:spcPct val="0"/>
              </a:spcBef>
              <a:spcAft>
                <a:spcPct val="0"/>
              </a:spcAft>
              <a:buNone/>
            </a:pPr>
            <a:endParaRPr lang="hi-IN" i="1" dirty="0">
              <a:solidFill>
                <a:srgbClr val="202122"/>
              </a:solidFill>
              <a:latin typeface="Arial" panose="020B0604020202020204" pitchFamily="34" charset="0"/>
            </a:endParaRPr>
          </a:p>
          <a:p>
            <a:pPr marL="342900" lvl="1" indent="-342900" eaLnBrk="0" fontAlgn="base" hangingPunct="0">
              <a:spcBef>
                <a:spcPct val="0"/>
              </a:spcBef>
              <a:spcAft>
                <a:spcPct val="0"/>
              </a:spcAft>
              <a:buNone/>
            </a:pPr>
            <a:r>
              <a:rPr lang="hi-IN" dirty="0"/>
              <a:t>(</a:t>
            </a:r>
            <a:r>
              <a:rPr lang="hi-IN" i="1" dirty="0"/>
              <a:t>सत्पात्र को दान देने के लिए धन इकट्ठा करनेवाले, सत्य के लिए मितभाषी, यश के लिए विजय चाहनेवाले, और सन्तान के लिए </a:t>
            </a:r>
            <a:r>
              <a:rPr lang="hi-IN" i="1" dirty="0">
                <a:hlinkClick r:id="rId2" tooltip="विवाह"/>
              </a:rPr>
              <a:t>विवाह</a:t>
            </a:r>
            <a:r>
              <a:rPr lang="hi-IN" i="1" dirty="0"/>
              <a:t> करनेवाले, बाल्यकाल में विद्याध्ययन करने वाले, यौवन में सांसारिक भोग भोगने वाले, बुढ़ापे में मुनियों के समान रहने वाले और अन्त में </a:t>
            </a:r>
            <a:r>
              <a:rPr lang="hi-IN" i="1" dirty="0">
                <a:hlinkClick r:id="rId3" tooltip="योग"/>
              </a:rPr>
              <a:t>योग</a:t>
            </a:r>
            <a:r>
              <a:rPr lang="hi-IN" i="1" dirty="0"/>
              <a:t> के द्वारा शरीर का त्याग करने वाले (राजाओं का वर्णन करता हूँ।)</a:t>
            </a:r>
            <a:r>
              <a:rPr lang="hi-IN" dirty="0"/>
              <a:t>)</a:t>
            </a:r>
            <a:endParaRPr lang="en-US" dirty="0">
              <a:solidFill>
                <a:srgbClr val="202122"/>
              </a:solidFill>
              <a:latin typeface="Arial" panose="020B0604020202020204" pitchFamily="34" charset="0"/>
              <a:cs typeface="Arial" panose="020B0604020202020204" pitchFamily="34" charset="0"/>
            </a:endParaRPr>
          </a:p>
          <a:p>
            <a:r>
              <a:rPr lang="hi-IN" sz="1800" dirty="0"/>
              <a:t>-</a:t>
            </a:r>
            <a:endParaRPr lang="en-IN" sz="1800" dirty="0"/>
          </a:p>
        </p:txBody>
      </p:sp>
    </p:spTree>
    <p:extLst>
      <p:ext uri="{BB962C8B-B14F-4D97-AF65-F5344CB8AC3E}">
        <p14:creationId xmlns:p14="http://schemas.microsoft.com/office/powerpoint/2010/main" val="1987622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248" y="1131570"/>
            <a:ext cx="6644212" cy="621792"/>
          </a:xfrm>
        </p:spPr>
        <p:txBody>
          <a:bodyPr>
            <a:noAutofit/>
          </a:bodyPr>
          <a:lstStyle/>
          <a:p>
            <a:r>
              <a:rPr lang="hi-IN" b="1" dirty="0"/>
              <a:t>रघुवंश की कथा</a:t>
            </a:r>
            <a:br>
              <a:rPr lang="hi-IN" b="1" dirty="0"/>
            </a:br>
            <a:endParaRPr lang="en-IN" b="1" dirty="0"/>
          </a:p>
        </p:txBody>
      </p:sp>
      <p:sp>
        <p:nvSpPr>
          <p:cNvPr id="3" name="Content Placeholder 2"/>
          <p:cNvSpPr>
            <a:spLocks noGrp="1"/>
          </p:cNvSpPr>
          <p:nvPr>
            <p:ph idx="1"/>
          </p:nvPr>
        </p:nvSpPr>
        <p:spPr>
          <a:xfrm>
            <a:off x="1664208" y="1753362"/>
            <a:ext cx="6702552" cy="4023360"/>
          </a:xfrm>
        </p:spPr>
        <p:txBody>
          <a:bodyPr>
            <a:noAutofit/>
          </a:bodyPr>
          <a:lstStyle/>
          <a:p>
            <a:r>
              <a:rPr lang="hi-IN" sz="1500" dirty="0"/>
              <a:t>'रघुवंश' की कथा </a:t>
            </a:r>
            <a:r>
              <a:rPr lang="hi-IN" sz="1500" dirty="0">
                <a:hlinkClick r:id="rId2" tooltip="दिलीप (अयोध्या के सूर्यवंशी राजा)"/>
              </a:rPr>
              <a:t>दिलीप</a:t>
            </a:r>
            <a:r>
              <a:rPr lang="hi-IN" sz="1500" dirty="0"/>
              <a:t> और उनकी पत्नी </a:t>
            </a:r>
            <a:r>
              <a:rPr lang="hi-IN" sz="1500" dirty="0">
                <a:hlinkClick r:id="rId3" tooltip="सुदक्षिणा"/>
              </a:rPr>
              <a:t>सुदक्षिणा</a:t>
            </a:r>
            <a:r>
              <a:rPr lang="hi-IN" sz="1500" dirty="0"/>
              <a:t> के ऋषि वशिष्ठ के आश्रम में प्रवेश से प्रारम्भ होती है। राजा दिलीप धनवान, गुणवान, बुद्धिमान और बलवान है, साथ ही धर्मपरायण भी। वे हर प्रकार से सम्पन्न हैं परन्तु कमी है तो सन्तान की। </a:t>
            </a:r>
          </a:p>
          <a:p>
            <a:r>
              <a:rPr lang="hi-IN" sz="1500" dirty="0"/>
              <a:t>संतान प्राप्ति का आशीर्वाद पाने के लिए दिलीप को गोमाता </a:t>
            </a:r>
            <a:r>
              <a:rPr lang="hi-IN" sz="1500" dirty="0">
                <a:hlinkClick r:id="rId4" tooltip="नन्दिनी (बहुविकल्पी)"/>
              </a:rPr>
              <a:t>नंदिनी</a:t>
            </a:r>
            <a:r>
              <a:rPr lang="hi-IN" sz="1500" dirty="0"/>
              <a:t> की सेवा करने के लिए कहा जाता है। रोज की तरह नंदिनी जंगल में विचर रही है और दिलीप भी उसकी रखवाली के लिए साथ चलते हैं। इतने में एक </a:t>
            </a:r>
            <a:r>
              <a:rPr lang="hi-IN" sz="1500" dirty="0">
                <a:hlinkClick r:id="rId5" tooltip="शेर"/>
              </a:rPr>
              <a:t>सिंह</a:t>
            </a:r>
            <a:r>
              <a:rPr lang="hi-IN" sz="1500" dirty="0"/>
              <a:t> नंदिनी को अपना भोजन बनाना चाहता है। दिलीप अपने आप को अर्पित कर सिंह से प्रार्थना करते हैं कि उन्हें वह अपना आहार बनाये। सिंह प्रार्थना स्वीकार कर लेता है और उन्हें मारने के लिए झपटता है। इस छलांग के साथ ही सिंह ओझल हो जाता है। तब नन्दिनी बताती है कि उसी ने दिलीप की परीक्षा लेने के लिए यह मायाजाल रचा था।</a:t>
            </a:r>
          </a:p>
          <a:p>
            <a:r>
              <a:rPr lang="hi-IN" sz="1500" dirty="0"/>
              <a:t> नंदिनी दिलीप की सेवा से प्रसन्न होकर पुत्र प्राप्ति का आशीर्वाद देती है। राजा दिलीप और सुदक्षिणा नंदिनी का दूध ग्रहण करते हैं और उन्हें पुत्र रत्न की प्राप्ति होती है। इस गुणवान पुत्र का नाम रघु रखा जाता है जिसके पराक्रम के कारण ही इस वंश को रघुवंश के नाम से जाना जाता है।</a:t>
            </a:r>
            <a:endParaRPr lang="en-IN" sz="1500" dirty="0"/>
          </a:p>
        </p:txBody>
      </p:sp>
    </p:spTree>
    <p:extLst>
      <p:ext uri="{BB962C8B-B14F-4D97-AF65-F5344CB8AC3E}">
        <p14:creationId xmlns:p14="http://schemas.microsoft.com/office/powerpoint/2010/main" val="1327740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6891099" cy="210312"/>
          </a:xfrm>
        </p:spPr>
        <p:txBody>
          <a:bodyPr>
            <a:normAutofit fontScale="90000"/>
          </a:bodyPr>
          <a:lstStyle/>
          <a:p>
            <a:endParaRPr lang="en-IN" dirty="0"/>
          </a:p>
        </p:txBody>
      </p:sp>
      <p:sp>
        <p:nvSpPr>
          <p:cNvPr id="3" name="Content Placeholder 2"/>
          <p:cNvSpPr>
            <a:spLocks noGrp="1"/>
          </p:cNvSpPr>
          <p:nvPr>
            <p:ph idx="1"/>
          </p:nvPr>
        </p:nvSpPr>
        <p:spPr>
          <a:xfrm>
            <a:off x="1066800" y="914400"/>
            <a:ext cx="7561659" cy="4807458"/>
          </a:xfrm>
        </p:spPr>
        <p:txBody>
          <a:bodyPr>
            <a:normAutofit/>
          </a:bodyPr>
          <a:lstStyle/>
          <a:p>
            <a:pPr algn="just"/>
            <a:r>
              <a:rPr lang="hi-IN" sz="1500" dirty="0"/>
              <a:t>रघु के पराक्रम का वर्णन कालिदास ने विस्तारपूर्वक अपने ग्रन्थ ‘रघुवंश’ में किया है। </a:t>
            </a:r>
            <a:r>
              <a:rPr lang="hi-IN" sz="1500" dirty="0">
                <a:hlinkClick r:id="rId2" tooltip="अश्वमेध यज्ञ"/>
              </a:rPr>
              <a:t>अश्वमेध यज्ञ</a:t>
            </a:r>
            <a:r>
              <a:rPr lang="hi-IN" sz="1500" dirty="0"/>
              <a:t> के घोडे़ को चुराने पर उन्होंने </a:t>
            </a:r>
            <a:r>
              <a:rPr lang="hi-IN" sz="1500" dirty="0">
                <a:hlinkClick r:id="rId3" tooltip="इन्द्र"/>
              </a:rPr>
              <a:t>इन्द्र</a:t>
            </a:r>
            <a:r>
              <a:rPr lang="hi-IN" sz="1500" dirty="0"/>
              <a:t> से युद्ध किया और उसे छुडा़कर लाया था। उन्होंने विश्वजीत यज्ञ सम्पन्न करके अपना सारा धन दान कर दिया था। जब उनके पास कुछ भी धन नहीं रहा, तो एक दिन ऋषिपुत्र </a:t>
            </a:r>
            <a:r>
              <a:rPr lang="hi-IN" sz="1500" dirty="0">
                <a:hlinkClick r:id="rId4" tooltip="कौत्स (पृष्ठ मौजूद नहीं है)"/>
              </a:rPr>
              <a:t>कौत्स</a:t>
            </a:r>
            <a:r>
              <a:rPr lang="hi-IN" sz="1500" dirty="0"/>
              <a:t> ने आकर उनसे १४ करोड़ स्वर्ण मुद्राएं मांगी ताकि वे अपनी गुरु दक्षिणा दे सकें।</a:t>
            </a:r>
          </a:p>
          <a:p>
            <a:pPr algn="just"/>
            <a:r>
              <a:rPr lang="hi-IN" sz="1500" dirty="0"/>
              <a:t> रघु ने इस ब्राह्मण को संतुष्ट करने के लिए </a:t>
            </a:r>
            <a:r>
              <a:rPr lang="hi-IN" sz="1500" dirty="0">
                <a:hlinkClick r:id="rId5" tooltip="कुबेर"/>
              </a:rPr>
              <a:t>कुबेर</a:t>
            </a:r>
            <a:r>
              <a:rPr lang="hi-IN" sz="1500" dirty="0"/>
              <a:t> पर चढा़ई करने का मन बनाया। यह सूचना पाकर कुबेर घबराया और खुद ही उनका कोष भर दिया। रघु ने सारा कोष ब्राह्मण के हवाले कर दिया; परन्तु उस ब्राह्मणपुत्र ने केवल १४ करोड़ मुद्राएं ही स्वीकारी।</a:t>
            </a:r>
          </a:p>
          <a:p>
            <a:pPr algn="just"/>
            <a:r>
              <a:rPr lang="hi-IN" sz="1500" dirty="0"/>
              <a:t>रघु के पुत्र </a:t>
            </a:r>
            <a:r>
              <a:rPr lang="hi-IN" sz="1500" dirty="0">
                <a:hlinkClick r:id="rId6" tooltip="अज"/>
              </a:rPr>
              <a:t>अज</a:t>
            </a:r>
            <a:r>
              <a:rPr lang="hi-IN" sz="1500" dirty="0"/>
              <a:t> भी बडे़ पराक्रमी हुए। उन्होंने विदर्भ की राजकुमारी इन्दुमति के स्वयंवर में जाकर उन्हें अपनी पत्नी बनाया। कालिदास ने इस स्वयंवर का सुंदर वर्णन 'रघुवंश' में किया है। रघु ने अज का राज-कौशल देखकर अपना सिंहासन उन्हें सौंप दिया और वानप्रस्थ ले लिया।</a:t>
            </a:r>
          </a:p>
          <a:p>
            <a:pPr algn="just"/>
            <a:r>
              <a:rPr lang="hi-IN" sz="1500" dirty="0"/>
              <a:t> रघु की तरह अज भी एक कुशल राजा बने। वे अपनी पत्नी इन्दुमति से बहुत प्रेम करते थे। एक बार नारदजी प्रसन्नचित्त अपनी वीणा लिए आकाश में विचर रहे थे। संयोगवश उनकी विणा का एक फूल टूटा और बगीचे में सैर कर रही रानी इंदुमति के सिर पर गिरा जिससे उनकी मृत्यु हो गई। राजा अज इंदुमति के वियोग में विह्वल हो गए और अन्त में जल-समाधि ले ली।</a:t>
            </a:r>
            <a:endParaRPr lang="en-IN" sz="1500" dirty="0"/>
          </a:p>
        </p:txBody>
      </p:sp>
    </p:spTree>
    <p:extLst>
      <p:ext uri="{BB962C8B-B14F-4D97-AF65-F5344CB8AC3E}">
        <p14:creationId xmlns:p14="http://schemas.microsoft.com/office/powerpoint/2010/main" val="2793470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6507051" cy="228600"/>
          </a:xfrm>
        </p:spPr>
        <p:txBody>
          <a:bodyPr>
            <a:normAutofit fontScale="90000"/>
          </a:bodyPr>
          <a:lstStyle/>
          <a:p>
            <a:endParaRPr lang="en-IN" dirty="0"/>
          </a:p>
        </p:txBody>
      </p:sp>
      <p:sp>
        <p:nvSpPr>
          <p:cNvPr id="3" name="Content Placeholder 2"/>
          <p:cNvSpPr>
            <a:spLocks noGrp="1"/>
          </p:cNvSpPr>
          <p:nvPr>
            <p:ph idx="1"/>
          </p:nvPr>
        </p:nvSpPr>
        <p:spPr>
          <a:xfrm>
            <a:off x="1219200" y="990600"/>
            <a:ext cx="7110984" cy="4300067"/>
          </a:xfrm>
        </p:spPr>
        <p:txBody>
          <a:bodyPr>
            <a:normAutofit/>
          </a:bodyPr>
          <a:lstStyle/>
          <a:p>
            <a:pPr algn="just"/>
            <a:r>
              <a:rPr lang="hi-IN" sz="1800" dirty="0"/>
              <a:t>कालिदास ने 'रघुवंश' के आठ सर्गों में दिलीप, रघु और अज की जीवनी पर प्रकाश डाला। बाद में उन्होंने दशरथ, राम, लव और कुश की कथा का वर्णन आठ सर्गों में किया।</a:t>
            </a:r>
          </a:p>
          <a:p>
            <a:pPr algn="just"/>
            <a:r>
              <a:rPr lang="hi-IN" sz="1800" dirty="0"/>
              <a:t> जब राम लंका से लौट रहे थे, तब पुष्पक विमान में बैठी सीता को </a:t>
            </a:r>
            <a:r>
              <a:rPr lang="hi-IN" sz="1800" dirty="0">
                <a:hlinkClick r:id="rId2" tooltip="दण्डकारण्य"/>
              </a:rPr>
              <a:t>दण्डकारण्य</a:t>
            </a:r>
            <a:r>
              <a:rPr lang="hi-IN" sz="1800" dirty="0"/>
              <a:t> तथा </a:t>
            </a:r>
            <a:r>
              <a:rPr lang="hi-IN" sz="1800" dirty="0">
                <a:hlinkClick r:id="rId3" tooltip="पंचवटी"/>
              </a:rPr>
              <a:t>पंचवटी</a:t>
            </a:r>
            <a:r>
              <a:rPr lang="hi-IN" sz="1800" dirty="0"/>
              <a:t> के उन स्थानों को दिखा रहे थे जहाँ उन्होंने सीता की खोज की थी। इसका बडा़ ही सुन्दर एवं मार्मिक दृष्टान्त कालिदास ने 'रघुवंश' के तेरहवें सर्ग में किया है। इस सर्ग से पता चलता है कि कालिदास की भौगोलिक जानकारी कितनी गहन थी।</a:t>
            </a:r>
          </a:p>
          <a:p>
            <a:pPr algn="just"/>
            <a:r>
              <a:rPr lang="hi-IN" sz="1800" dirty="0"/>
              <a:t>अयोध्या की पूर्व ख्याति और वर्तमान स्थिति का वर्णन </a:t>
            </a:r>
            <a:r>
              <a:rPr lang="hi-IN" sz="1800" dirty="0">
                <a:hlinkClick r:id="rId4" tooltip="कुश"/>
              </a:rPr>
              <a:t>कुश</a:t>
            </a:r>
            <a:r>
              <a:rPr lang="hi-IN" sz="1800" dirty="0"/>
              <a:t> के स्वप्न के माध्यम से कवि ने बडी़ कुशलता से सोलहवें सर्ग में किया है।</a:t>
            </a:r>
            <a:endParaRPr lang="en-IN" sz="1800" dirty="0"/>
          </a:p>
        </p:txBody>
      </p:sp>
    </p:spTree>
    <p:extLst>
      <p:ext uri="{BB962C8B-B14F-4D97-AF65-F5344CB8AC3E}">
        <p14:creationId xmlns:p14="http://schemas.microsoft.com/office/powerpoint/2010/main" val="1572653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6497907" cy="320040"/>
          </a:xfrm>
        </p:spPr>
        <p:txBody>
          <a:bodyPr>
            <a:normAutofit fontScale="90000"/>
          </a:bodyPr>
          <a:lstStyle/>
          <a:p>
            <a:endParaRPr lang="en-IN" dirty="0"/>
          </a:p>
        </p:txBody>
      </p:sp>
      <p:sp>
        <p:nvSpPr>
          <p:cNvPr id="3" name="Content Placeholder 2"/>
          <p:cNvSpPr>
            <a:spLocks noGrp="1"/>
          </p:cNvSpPr>
          <p:nvPr>
            <p:ph idx="1"/>
          </p:nvPr>
        </p:nvSpPr>
        <p:spPr>
          <a:xfrm>
            <a:off x="1371600" y="914400"/>
            <a:ext cx="6830568" cy="4514850"/>
          </a:xfrm>
        </p:spPr>
        <p:txBody>
          <a:bodyPr>
            <a:noAutofit/>
          </a:bodyPr>
          <a:lstStyle/>
          <a:p>
            <a:pPr algn="just"/>
            <a:r>
              <a:rPr lang="hi-IN" sz="1800" dirty="0"/>
              <a:t>रघुवंश के अन्तिम सर्ग में रघुवंश के अन्तिम राजा </a:t>
            </a:r>
            <a:r>
              <a:rPr lang="hi-IN" sz="1800" dirty="0">
                <a:hlinkClick r:id="rId2" tooltip="अग्निवर्ण"/>
              </a:rPr>
              <a:t>अग्निवर्ण</a:t>
            </a:r>
            <a:r>
              <a:rPr lang="hi-IN" sz="1800" dirty="0"/>
              <a:t> के भोग-विलास का चित्रण किया गया है। अग्निवर्ण के दम्भ की पराकाष्ठा यह है कि प्रजा जब राजा के दर्शन के लिए आती है तो अग्निवर्ण अपने पैर खिड़की के बाहर पसार देता है। जनता के अनादर का परिणाम राज्य का पतन होता है।</a:t>
            </a:r>
          </a:p>
          <a:p>
            <a:pPr algn="just"/>
            <a:r>
              <a:rPr lang="hi-IN" sz="1800" dirty="0"/>
              <a:t> अग्निवर्ण पतित होकर </a:t>
            </a:r>
            <a:r>
              <a:rPr lang="hi-IN" sz="1800" dirty="0">
                <a:hlinkClick r:id="rId3" tooltip="क्षय (पृष्ठ मौजूद नहीं है)"/>
              </a:rPr>
              <a:t>क्षयग्रस्त</a:t>
            </a:r>
            <a:r>
              <a:rPr lang="hi-IN" sz="1800" dirty="0"/>
              <a:t> हो गया था और उसी से उसका प्राणान्त भी हुआ। इसके लिए कालिदास का स्पष्टीकरण है कि अग्निवर्ण के पिता सुदर्शन अपने राज्य की इस प्रकार सुन्दर व्यवस्था कर गए थे कि अग्निवर्ण को करने के लिए कुछ रहा ही नहीं तो उसमें कामनाओं और वासनाओं की प्रबलता होने लगी और वह पतन के गर्त में गिरता चला गया।</a:t>
            </a:r>
          </a:p>
          <a:p>
            <a:pPr algn="just"/>
            <a:r>
              <a:rPr lang="hi-IN" sz="1800" dirty="0"/>
              <a:t>अग्निवर्ण के मरणोपरान्त उसकी गर्भवती पत्नी के राज्यभिषेक के उपरान्त इस महाकाव्य की इतिश्री होती है।</a:t>
            </a:r>
          </a:p>
          <a:p>
            <a:endParaRPr lang="en-IN" sz="1800" dirty="0"/>
          </a:p>
        </p:txBody>
      </p:sp>
    </p:spTree>
    <p:extLst>
      <p:ext uri="{BB962C8B-B14F-4D97-AF65-F5344CB8AC3E}">
        <p14:creationId xmlns:p14="http://schemas.microsoft.com/office/powerpoint/2010/main" val="3599903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65126"/>
            <a:ext cx="6838950" cy="1325563"/>
          </a:xfrm>
        </p:spPr>
        <p:txBody>
          <a:bodyPr/>
          <a:lstStyle/>
          <a:p>
            <a:r>
              <a:rPr lang="hi-IN" b="1" dirty="0"/>
              <a:t>रघुवंश में प्रयुक्त छन्द</a:t>
            </a:r>
            <a:br>
              <a:rPr lang="hi-IN" b="1" dirty="0"/>
            </a:br>
            <a:endParaRPr lang="en-IN" b="1" dirty="0"/>
          </a:p>
        </p:txBody>
      </p:sp>
      <p:sp>
        <p:nvSpPr>
          <p:cNvPr id="3" name="Content Placeholder 2"/>
          <p:cNvSpPr>
            <a:spLocks noGrp="1"/>
          </p:cNvSpPr>
          <p:nvPr>
            <p:ph idx="1"/>
          </p:nvPr>
        </p:nvSpPr>
        <p:spPr>
          <a:xfrm>
            <a:off x="1804450" y="2119122"/>
            <a:ext cx="6745190" cy="3180689"/>
          </a:xfrm>
        </p:spPr>
        <p:txBody>
          <a:bodyPr>
            <a:normAutofit/>
          </a:bodyPr>
          <a:lstStyle/>
          <a:p>
            <a:pPr algn="just"/>
            <a:r>
              <a:rPr lang="hi-IN" dirty="0"/>
              <a:t>इस महाकाव्य में २१ प्रकार के छन्दों का प्रयोग हुआ है:</a:t>
            </a:r>
          </a:p>
          <a:p>
            <a:pPr algn="just"/>
            <a:endParaRPr lang="hi-IN" dirty="0"/>
          </a:p>
          <a:p>
            <a:pPr algn="just"/>
            <a:r>
              <a:rPr lang="hi-IN" dirty="0">
                <a:hlinkClick r:id="rId2" tooltip="अनुष्टुप छंद"/>
              </a:rPr>
              <a:t>अनुष्टुप</a:t>
            </a:r>
            <a:r>
              <a:rPr lang="hi-IN" dirty="0"/>
              <a:t>, इन्द्रवज्रा, उपजाति, उपेन्द्रवज्रा, औपच्छन्दसिक, तोटक, द्रुतविलम्बित, पुष्पिताग्रा, प्रहर्षिणी, मंजुभाषिणी, मत्तमयूर, मन्दाक्रान्ता, मालिनी, रथोद्धता, वांशस्थ, वसन्ततिलका, वैतालीय, शार्दूलविकृडित, शालिनी, स्वागता, हरिणी।</a:t>
            </a:r>
            <a:endParaRPr lang="en-IN" dirty="0"/>
          </a:p>
        </p:txBody>
      </p:sp>
    </p:spTree>
    <p:extLst>
      <p:ext uri="{BB962C8B-B14F-4D97-AF65-F5344CB8AC3E}">
        <p14:creationId xmlns:p14="http://schemas.microsoft.com/office/powerpoint/2010/main" val="1974520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TotalTime>
  <Words>394</Words>
  <Application>Microsoft Office PowerPoint</Application>
  <PresentationFormat>On-screen Show (4:3)</PresentationFormat>
  <Paragraphs>85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Mangal</vt:lpstr>
      <vt:lpstr>Office Theme</vt:lpstr>
      <vt:lpstr>संस्कृत विभाग राजकीय महाविद्यालय  पौंटा साहिब   विभागाध्यक्षा डॉ0 उषा जोशी शर्मा</vt:lpstr>
      <vt:lpstr> </vt:lpstr>
      <vt:lpstr>रघुवंशम्</vt:lpstr>
      <vt:lpstr>रघुवंशम् के रचनाकार कालिदास</vt:lpstr>
      <vt:lpstr>PowerPoint Presentation</vt:lpstr>
      <vt:lpstr>PowerPoint Presentation</vt:lpstr>
      <vt:lpstr>रघुवंशम् का कथानक </vt:lpstr>
      <vt:lpstr>PowerPoint Presentation</vt:lpstr>
      <vt:lpstr>उननीस सर्गों में वर्णित रघुवंशी राजाओं की नामावली क्रमानुसार निम्नलिखित है- यथा- </vt:lpstr>
      <vt:lpstr>PowerPoint Presentation</vt:lpstr>
      <vt:lpstr>PowerPoint Presentation</vt:lpstr>
      <vt:lpstr>रघुवंश की कथा </vt:lpstr>
      <vt:lpstr>PowerPoint Presentation</vt:lpstr>
      <vt:lpstr>PowerPoint Presentation</vt:lpstr>
      <vt:lpstr>PowerPoint Presentation</vt:lpstr>
      <vt:lpstr>रघुवंश में प्रयुक्त छन्द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भास </dc:title>
  <dc:creator>IGNOUPAONTA</dc:creator>
  <cp:lastModifiedBy>hp</cp:lastModifiedBy>
  <cp:revision>27</cp:revision>
  <dcterms:created xsi:type="dcterms:W3CDTF">2022-07-17T07:21:01Z</dcterms:created>
  <dcterms:modified xsi:type="dcterms:W3CDTF">2022-08-02T09:34:56Z</dcterms:modified>
</cp:coreProperties>
</file>